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86" r:id="rId3"/>
    <p:sldId id="357" r:id="rId4"/>
    <p:sldId id="361" r:id="rId5"/>
    <p:sldId id="362" r:id="rId6"/>
    <p:sldId id="360" r:id="rId7"/>
    <p:sldId id="363" r:id="rId8"/>
    <p:sldId id="364" r:id="rId9"/>
    <p:sldId id="365" r:id="rId10"/>
    <p:sldId id="366" r:id="rId11"/>
    <p:sldId id="367" r:id="rId12"/>
    <p:sldId id="368" r:id="rId13"/>
    <p:sldId id="369" r:id="rId14"/>
    <p:sldId id="371" r:id="rId15"/>
    <p:sldId id="370"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307"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6357" autoAdjust="0"/>
  </p:normalViewPr>
  <p:slideViewPr>
    <p:cSldViewPr snapToGrid="0">
      <p:cViewPr varScale="1">
        <p:scale>
          <a:sx n="114" d="100"/>
          <a:sy n="114" d="100"/>
        </p:scale>
        <p:origin x="8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371D4-A56A-44E3-A310-3A2B06B5947E}" type="datetimeFigureOut">
              <a:rPr lang="zh-CN" altLang="en-US" smtClean="0"/>
              <a:t>2020/11/15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E1A80-769B-4296-889B-E423E5294128}" type="slidenum">
              <a:rPr lang="zh-CN" altLang="en-US" smtClean="0"/>
              <a:t>‹#›</a:t>
            </a:fld>
            <a:endParaRPr lang="zh-CN" altLang="en-US"/>
          </a:p>
        </p:txBody>
      </p:sp>
    </p:spTree>
    <p:extLst>
      <p:ext uri="{BB962C8B-B14F-4D97-AF65-F5344CB8AC3E}">
        <p14:creationId xmlns:p14="http://schemas.microsoft.com/office/powerpoint/2010/main" val="257173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a:t>
            </a:fld>
            <a:endParaRPr lang="zh-CN" altLang="en-US"/>
          </a:p>
        </p:txBody>
      </p:sp>
    </p:spTree>
    <p:extLst>
      <p:ext uri="{BB962C8B-B14F-4D97-AF65-F5344CB8AC3E}">
        <p14:creationId xmlns:p14="http://schemas.microsoft.com/office/powerpoint/2010/main" val="4266671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10</a:t>
            </a:fld>
            <a:endParaRPr lang="zh-CN" altLang="en-US"/>
          </a:p>
        </p:txBody>
      </p:sp>
    </p:spTree>
    <p:extLst>
      <p:ext uri="{BB962C8B-B14F-4D97-AF65-F5344CB8AC3E}">
        <p14:creationId xmlns:p14="http://schemas.microsoft.com/office/powerpoint/2010/main" val="3406601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11</a:t>
            </a:fld>
            <a:endParaRPr lang="zh-CN" altLang="en-US"/>
          </a:p>
        </p:txBody>
      </p:sp>
    </p:spTree>
    <p:extLst>
      <p:ext uri="{BB962C8B-B14F-4D97-AF65-F5344CB8AC3E}">
        <p14:creationId xmlns:p14="http://schemas.microsoft.com/office/powerpoint/2010/main" val="314340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12</a:t>
            </a:fld>
            <a:endParaRPr lang="zh-CN" altLang="en-US"/>
          </a:p>
        </p:txBody>
      </p:sp>
    </p:spTree>
    <p:extLst>
      <p:ext uri="{BB962C8B-B14F-4D97-AF65-F5344CB8AC3E}">
        <p14:creationId xmlns:p14="http://schemas.microsoft.com/office/powerpoint/2010/main" val="85067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13</a:t>
            </a:fld>
            <a:endParaRPr lang="zh-CN" altLang="en-US"/>
          </a:p>
        </p:txBody>
      </p:sp>
    </p:spTree>
    <p:extLst>
      <p:ext uri="{BB962C8B-B14F-4D97-AF65-F5344CB8AC3E}">
        <p14:creationId xmlns:p14="http://schemas.microsoft.com/office/powerpoint/2010/main" val="65430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14</a:t>
            </a:fld>
            <a:endParaRPr lang="zh-CN" altLang="en-US"/>
          </a:p>
        </p:txBody>
      </p:sp>
    </p:spTree>
    <p:extLst>
      <p:ext uri="{BB962C8B-B14F-4D97-AF65-F5344CB8AC3E}">
        <p14:creationId xmlns:p14="http://schemas.microsoft.com/office/powerpoint/2010/main" val="3598747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15</a:t>
            </a:fld>
            <a:endParaRPr lang="zh-CN" altLang="en-US"/>
          </a:p>
        </p:txBody>
      </p:sp>
    </p:spTree>
    <p:extLst>
      <p:ext uri="{BB962C8B-B14F-4D97-AF65-F5344CB8AC3E}">
        <p14:creationId xmlns:p14="http://schemas.microsoft.com/office/powerpoint/2010/main" val="4253638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16</a:t>
            </a:fld>
            <a:endParaRPr lang="zh-CN" altLang="en-US"/>
          </a:p>
        </p:txBody>
      </p:sp>
    </p:spTree>
    <p:extLst>
      <p:ext uri="{BB962C8B-B14F-4D97-AF65-F5344CB8AC3E}">
        <p14:creationId xmlns:p14="http://schemas.microsoft.com/office/powerpoint/2010/main" val="2647135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17</a:t>
            </a:fld>
            <a:endParaRPr lang="zh-CN" altLang="en-US"/>
          </a:p>
        </p:txBody>
      </p:sp>
    </p:spTree>
    <p:extLst>
      <p:ext uri="{BB962C8B-B14F-4D97-AF65-F5344CB8AC3E}">
        <p14:creationId xmlns:p14="http://schemas.microsoft.com/office/powerpoint/2010/main" val="3626329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18</a:t>
            </a:fld>
            <a:endParaRPr lang="zh-CN" altLang="en-US"/>
          </a:p>
        </p:txBody>
      </p:sp>
    </p:spTree>
    <p:extLst>
      <p:ext uri="{BB962C8B-B14F-4D97-AF65-F5344CB8AC3E}">
        <p14:creationId xmlns:p14="http://schemas.microsoft.com/office/powerpoint/2010/main" val="3881929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19</a:t>
            </a:fld>
            <a:endParaRPr lang="zh-CN" altLang="en-US"/>
          </a:p>
        </p:txBody>
      </p:sp>
    </p:spTree>
    <p:extLst>
      <p:ext uri="{BB962C8B-B14F-4D97-AF65-F5344CB8AC3E}">
        <p14:creationId xmlns:p14="http://schemas.microsoft.com/office/powerpoint/2010/main" val="873163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a:t>
            </a:fld>
            <a:endParaRPr lang="zh-CN" altLang="en-US"/>
          </a:p>
        </p:txBody>
      </p:sp>
    </p:spTree>
    <p:extLst>
      <p:ext uri="{BB962C8B-B14F-4D97-AF65-F5344CB8AC3E}">
        <p14:creationId xmlns:p14="http://schemas.microsoft.com/office/powerpoint/2010/main" val="303529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20</a:t>
            </a:fld>
            <a:endParaRPr lang="zh-CN" altLang="en-US"/>
          </a:p>
        </p:txBody>
      </p:sp>
    </p:spTree>
    <p:extLst>
      <p:ext uri="{BB962C8B-B14F-4D97-AF65-F5344CB8AC3E}">
        <p14:creationId xmlns:p14="http://schemas.microsoft.com/office/powerpoint/2010/main" val="209072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21</a:t>
            </a:fld>
            <a:endParaRPr lang="zh-CN" altLang="en-US"/>
          </a:p>
        </p:txBody>
      </p:sp>
    </p:spTree>
    <p:extLst>
      <p:ext uri="{BB962C8B-B14F-4D97-AF65-F5344CB8AC3E}">
        <p14:creationId xmlns:p14="http://schemas.microsoft.com/office/powerpoint/2010/main" val="87410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22</a:t>
            </a:fld>
            <a:endParaRPr lang="zh-CN" altLang="en-US"/>
          </a:p>
        </p:txBody>
      </p:sp>
    </p:spTree>
    <p:extLst>
      <p:ext uri="{BB962C8B-B14F-4D97-AF65-F5344CB8AC3E}">
        <p14:creationId xmlns:p14="http://schemas.microsoft.com/office/powerpoint/2010/main" val="218464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23</a:t>
            </a:fld>
            <a:endParaRPr lang="zh-CN" altLang="en-US"/>
          </a:p>
        </p:txBody>
      </p:sp>
    </p:spTree>
    <p:extLst>
      <p:ext uri="{BB962C8B-B14F-4D97-AF65-F5344CB8AC3E}">
        <p14:creationId xmlns:p14="http://schemas.microsoft.com/office/powerpoint/2010/main" val="985161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24</a:t>
            </a:fld>
            <a:endParaRPr lang="zh-CN" altLang="en-US"/>
          </a:p>
        </p:txBody>
      </p:sp>
    </p:spTree>
    <p:extLst>
      <p:ext uri="{BB962C8B-B14F-4D97-AF65-F5344CB8AC3E}">
        <p14:creationId xmlns:p14="http://schemas.microsoft.com/office/powerpoint/2010/main" val="1144994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25</a:t>
            </a:fld>
            <a:endParaRPr lang="zh-CN" altLang="en-US"/>
          </a:p>
        </p:txBody>
      </p:sp>
    </p:spTree>
    <p:extLst>
      <p:ext uri="{BB962C8B-B14F-4D97-AF65-F5344CB8AC3E}">
        <p14:creationId xmlns:p14="http://schemas.microsoft.com/office/powerpoint/2010/main" val="346577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26</a:t>
            </a:fld>
            <a:endParaRPr lang="zh-CN" altLang="en-US"/>
          </a:p>
        </p:txBody>
      </p:sp>
    </p:spTree>
    <p:extLst>
      <p:ext uri="{BB962C8B-B14F-4D97-AF65-F5344CB8AC3E}">
        <p14:creationId xmlns:p14="http://schemas.microsoft.com/office/powerpoint/2010/main" val="1945724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27</a:t>
            </a:fld>
            <a:endParaRPr lang="zh-CN" altLang="en-US"/>
          </a:p>
        </p:txBody>
      </p:sp>
    </p:spTree>
    <p:extLst>
      <p:ext uri="{BB962C8B-B14F-4D97-AF65-F5344CB8AC3E}">
        <p14:creationId xmlns:p14="http://schemas.microsoft.com/office/powerpoint/2010/main" val="963992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28</a:t>
            </a:fld>
            <a:endParaRPr lang="zh-CN" altLang="en-US"/>
          </a:p>
        </p:txBody>
      </p:sp>
    </p:spTree>
    <p:extLst>
      <p:ext uri="{BB962C8B-B14F-4D97-AF65-F5344CB8AC3E}">
        <p14:creationId xmlns:p14="http://schemas.microsoft.com/office/powerpoint/2010/main" val="405301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29</a:t>
            </a:fld>
            <a:endParaRPr lang="zh-CN" altLang="en-US"/>
          </a:p>
        </p:txBody>
      </p:sp>
    </p:spTree>
    <p:extLst>
      <p:ext uri="{BB962C8B-B14F-4D97-AF65-F5344CB8AC3E}">
        <p14:creationId xmlns:p14="http://schemas.microsoft.com/office/powerpoint/2010/main" val="251260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3</a:t>
            </a:fld>
            <a:endParaRPr lang="zh-CN" altLang="en-US"/>
          </a:p>
        </p:txBody>
      </p:sp>
    </p:spTree>
    <p:extLst>
      <p:ext uri="{BB962C8B-B14F-4D97-AF65-F5344CB8AC3E}">
        <p14:creationId xmlns:p14="http://schemas.microsoft.com/office/powerpoint/2010/main" val="1657709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30</a:t>
            </a:fld>
            <a:endParaRPr lang="zh-CN" altLang="en-US"/>
          </a:p>
        </p:txBody>
      </p:sp>
    </p:spTree>
    <p:extLst>
      <p:ext uri="{BB962C8B-B14F-4D97-AF65-F5344CB8AC3E}">
        <p14:creationId xmlns:p14="http://schemas.microsoft.com/office/powerpoint/2010/main" val="3252534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31</a:t>
            </a:fld>
            <a:endParaRPr lang="zh-CN" altLang="en-US"/>
          </a:p>
        </p:txBody>
      </p:sp>
    </p:spTree>
    <p:extLst>
      <p:ext uri="{BB962C8B-B14F-4D97-AF65-F5344CB8AC3E}">
        <p14:creationId xmlns:p14="http://schemas.microsoft.com/office/powerpoint/2010/main" val="880090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32</a:t>
            </a:fld>
            <a:endParaRPr lang="zh-CN" altLang="en-US"/>
          </a:p>
        </p:txBody>
      </p:sp>
    </p:spTree>
    <p:extLst>
      <p:ext uri="{BB962C8B-B14F-4D97-AF65-F5344CB8AC3E}">
        <p14:creationId xmlns:p14="http://schemas.microsoft.com/office/powerpoint/2010/main" val="2721061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33</a:t>
            </a:fld>
            <a:endParaRPr lang="zh-CN" altLang="en-US"/>
          </a:p>
        </p:txBody>
      </p:sp>
    </p:spTree>
    <p:extLst>
      <p:ext uri="{BB962C8B-B14F-4D97-AF65-F5344CB8AC3E}">
        <p14:creationId xmlns:p14="http://schemas.microsoft.com/office/powerpoint/2010/main" val="3608281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34</a:t>
            </a:fld>
            <a:endParaRPr lang="zh-CN" altLang="en-US"/>
          </a:p>
        </p:txBody>
      </p:sp>
    </p:spTree>
    <p:extLst>
      <p:ext uri="{BB962C8B-B14F-4D97-AF65-F5344CB8AC3E}">
        <p14:creationId xmlns:p14="http://schemas.microsoft.com/office/powerpoint/2010/main" val="2023882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35</a:t>
            </a:fld>
            <a:endParaRPr lang="zh-CN" altLang="en-US"/>
          </a:p>
        </p:txBody>
      </p:sp>
    </p:spTree>
    <p:extLst>
      <p:ext uri="{BB962C8B-B14F-4D97-AF65-F5344CB8AC3E}">
        <p14:creationId xmlns:p14="http://schemas.microsoft.com/office/powerpoint/2010/main" val="1514964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36</a:t>
            </a:fld>
            <a:endParaRPr lang="zh-CN" altLang="en-US"/>
          </a:p>
        </p:txBody>
      </p:sp>
    </p:spTree>
    <p:extLst>
      <p:ext uri="{BB962C8B-B14F-4D97-AF65-F5344CB8AC3E}">
        <p14:creationId xmlns:p14="http://schemas.microsoft.com/office/powerpoint/2010/main" val="1348544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37</a:t>
            </a:fld>
            <a:endParaRPr lang="zh-CN" altLang="en-US"/>
          </a:p>
        </p:txBody>
      </p:sp>
    </p:spTree>
    <p:extLst>
      <p:ext uri="{BB962C8B-B14F-4D97-AF65-F5344CB8AC3E}">
        <p14:creationId xmlns:p14="http://schemas.microsoft.com/office/powerpoint/2010/main" val="546671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38</a:t>
            </a:fld>
            <a:endParaRPr lang="zh-CN" altLang="en-US"/>
          </a:p>
        </p:txBody>
      </p:sp>
    </p:spTree>
    <p:extLst>
      <p:ext uri="{BB962C8B-B14F-4D97-AF65-F5344CB8AC3E}">
        <p14:creationId xmlns:p14="http://schemas.microsoft.com/office/powerpoint/2010/main" val="1444627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39</a:t>
            </a:fld>
            <a:endParaRPr lang="zh-CN" altLang="en-US"/>
          </a:p>
        </p:txBody>
      </p:sp>
    </p:spTree>
    <p:extLst>
      <p:ext uri="{BB962C8B-B14F-4D97-AF65-F5344CB8AC3E}">
        <p14:creationId xmlns:p14="http://schemas.microsoft.com/office/powerpoint/2010/main" val="255258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a:t>
            </a:fld>
            <a:endParaRPr lang="zh-CN" altLang="en-US"/>
          </a:p>
        </p:txBody>
      </p:sp>
    </p:spTree>
    <p:extLst>
      <p:ext uri="{BB962C8B-B14F-4D97-AF65-F5344CB8AC3E}">
        <p14:creationId xmlns:p14="http://schemas.microsoft.com/office/powerpoint/2010/main" val="2246469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40</a:t>
            </a:fld>
            <a:endParaRPr lang="zh-CN" altLang="en-US"/>
          </a:p>
        </p:txBody>
      </p:sp>
    </p:spTree>
    <p:extLst>
      <p:ext uri="{BB962C8B-B14F-4D97-AF65-F5344CB8AC3E}">
        <p14:creationId xmlns:p14="http://schemas.microsoft.com/office/powerpoint/2010/main" val="3037280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41</a:t>
            </a:fld>
            <a:endParaRPr lang="zh-CN" altLang="en-US"/>
          </a:p>
        </p:txBody>
      </p:sp>
    </p:spTree>
    <p:extLst>
      <p:ext uri="{BB962C8B-B14F-4D97-AF65-F5344CB8AC3E}">
        <p14:creationId xmlns:p14="http://schemas.microsoft.com/office/powerpoint/2010/main" val="3163439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42</a:t>
            </a:fld>
            <a:endParaRPr lang="zh-CN" altLang="en-US"/>
          </a:p>
        </p:txBody>
      </p:sp>
    </p:spTree>
    <p:extLst>
      <p:ext uri="{BB962C8B-B14F-4D97-AF65-F5344CB8AC3E}">
        <p14:creationId xmlns:p14="http://schemas.microsoft.com/office/powerpoint/2010/main" val="2471379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43</a:t>
            </a:fld>
            <a:endParaRPr lang="zh-CN" altLang="en-US"/>
          </a:p>
        </p:txBody>
      </p:sp>
    </p:spTree>
    <p:extLst>
      <p:ext uri="{BB962C8B-B14F-4D97-AF65-F5344CB8AC3E}">
        <p14:creationId xmlns:p14="http://schemas.microsoft.com/office/powerpoint/2010/main" val="2251131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44</a:t>
            </a:fld>
            <a:endParaRPr lang="zh-CN" altLang="en-US"/>
          </a:p>
        </p:txBody>
      </p:sp>
    </p:spTree>
    <p:extLst>
      <p:ext uri="{BB962C8B-B14F-4D97-AF65-F5344CB8AC3E}">
        <p14:creationId xmlns:p14="http://schemas.microsoft.com/office/powerpoint/2010/main" val="1690518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以上就是我论文工作的展示，感谢各位评审老师的聆听，接下来还恳请各位老师进行批评指正。</a:t>
            </a: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45</a:t>
            </a:fld>
            <a:endParaRPr lang="zh-CN" altLang="en-US"/>
          </a:p>
        </p:txBody>
      </p:sp>
    </p:spTree>
    <p:extLst>
      <p:ext uri="{BB962C8B-B14F-4D97-AF65-F5344CB8AC3E}">
        <p14:creationId xmlns:p14="http://schemas.microsoft.com/office/powerpoint/2010/main" val="118592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5</a:t>
            </a:fld>
            <a:endParaRPr lang="zh-CN" altLang="en-US"/>
          </a:p>
        </p:txBody>
      </p:sp>
    </p:spTree>
    <p:extLst>
      <p:ext uri="{BB962C8B-B14F-4D97-AF65-F5344CB8AC3E}">
        <p14:creationId xmlns:p14="http://schemas.microsoft.com/office/powerpoint/2010/main" val="343137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6</a:t>
            </a:fld>
            <a:endParaRPr lang="zh-CN" altLang="en-US"/>
          </a:p>
        </p:txBody>
      </p:sp>
    </p:spTree>
    <p:extLst>
      <p:ext uri="{BB962C8B-B14F-4D97-AF65-F5344CB8AC3E}">
        <p14:creationId xmlns:p14="http://schemas.microsoft.com/office/powerpoint/2010/main" val="136079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7</a:t>
            </a:fld>
            <a:endParaRPr lang="zh-CN" altLang="en-US"/>
          </a:p>
        </p:txBody>
      </p:sp>
    </p:spTree>
    <p:extLst>
      <p:ext uri="{BB962C8B-B14F-4D97-AF65-F5344CB8AC3E}">
        <p14:creationId xmlns:p14="http://schemas.microsoft.com/office/powerpoint/2010/main" val="4099443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8</a:t>
            </a:fld>
            <a:endParaRPr lang="zh-CN" altLang="en-US"/>
          </a:p>
        </p:txBody>
      </p:sp>
    </p:spTree>
    <p:extLst>
      <p:ext uri="{BB962C8B-B14F-4D97-AF65-F5344CB8AC3E}">
        <p14:creationId xmlns:p14="http://schemas.microsoft.com/office/powerpoint/2010/main" val="3225396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9</a:t>
            </a:fld>
            <a:endParaRPr lang="zh-CN" altLang="en-US"/>
          </a:p>
        </p:txBody>
      </p:sp>
    </p:spTree>
    <p:extLst>
      <p:ext uri="{BB962C8B-B14F-4D97-AF65-F5344CB8AC3E}">
        <p14:creationId xmlns:p14="http://schemas.microsoft.com/office/powerpoint/2010/main" val="378244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6DAB7-C63D-4FDA-BE54-96B60634FD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FB8E874-24CC-4DCD-95BA-456506B10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7E7969-AD1B-4C16-A7E9-A096E40CC887}"/>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1DBCED87-0994-4A92-978D-4510895DDA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FD1C35-D3BC-4EC1-9AF0-0614659C3361}"/>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59512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B95DE-5F30-45F8-B4D7-7E04525CC4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1D8463-9F7B-4D63-ADD1-4B23A49217B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5498B7-66DE-498F-BF45-F3886FE964D0}"/>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FE945359-0DB7-4685-BE2F-A73FC82033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B5E127-22C6-4F72-98DD-BBC130C1E55E}"/>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207623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EDAF51-C0B7-404A-827E-8E2BAAA1BE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7A7676-AB4A-4344-AAA9-2AFC1228F41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12F4A2-6923-49BA-8822-94D335FA1DFC}"/>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210FDF48-4F7B-495D-A586-6C8A8F2240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CE2261-C35B-47A5-AE38-CD0DCBB3F2F0}"/>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210524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C8ACC-8087-456C-9543-A51E23DEEE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0D3693-BB66-4892-965A-2053142D58A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1921A8-1234-4295-BF01-E12130A83810}"/>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39DA9DB1-15CC-44D4-B59D-8357A7063B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27D86-66C7-461C-BB9B-BC81E84E3C91}"/>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3579013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5E5F3-E264-43F5-B06E-4AE3AF2DEFF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6C1C07-C13A-43ED-B24E-DDBFEAD1DA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69B7134-8312-45A7-9396-B4476CD50E40}"/>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A05C09D6-DE9C-47A9-AE77-5F4317B352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33979-47D3-4F0B-9AB4-6760E9E64F09}"/>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289660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E9A26-25F4-44C8-A700-56ABF3F705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C8BDB1-424A-48F5-BDF6-38A3099972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D33FC05-6046-4741-8097-1C196EB7A9A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9AC82C-390A-4445-8328-FAACF2555735}"/>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6" name="页脚占位符 5">
            <a:extLst>
              <a:ext uri="{FF2B5EF4-FFF2-40B4-BE49-F238E27FC236}">
                <a16:creationId xmlns:a16="http://schemas.microsoft.com/office/drawing/2014/main" id="{D68FC9AF-756D-4A8A-8A2B-1A283C8D71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0E2877-6D8D-4AFA-A8A7-9F4CF85C7DC9}"/>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11170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2F0BE-41F7-418E-9A59-9B4D87E8D7A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1DBA3E5-B331-4174-BE91-CADC2A4DE2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95F72B-E577-4EF4-B78F-2997571D79D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69D137E-E38C-4A07-B997-AB596EF98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CF966C2-9EEC-4503-A535-DD551EE7B84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572FC2F-EDDF-4220-8202-2F4A5AE821E0}"/>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8" name="页脚占位符 7">
            <a:extLst>
              <a:ext uri="{FF2B5EF4-FFF2-40B4-BE49-F238E27FC236}">
                <a16:creationId xmlns:a16="http://schemas.microsoft.com/office/drawing/2014/main" id="{0AB810E1-30B0-4060-902E-26F95241D4A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041A74-2A7C-464C-A8BA-2658E6469ACB}"/>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65886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C09B2-F815-4425-86E3-FB1175B56D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A2F3A5-F2C4-45F7-B484-32FE1EB30AA6}"/>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4" name="页脚占位符 3">
            <a:extLst>
              <a:ext uri="{FF2B5EF4-FFF2-40B4-BE49-F238E27FC236}">
                <a16:creationId xmlns:a16="http://schemas.microsoft.com/office/drawing/2014/main" id="{4F2A8F3A-D414-43FD-8097-1A3917AB1E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526301-0CC5-4D21-97D2-4448C70DE782}"/>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337886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541BE8-F16C-44D1-A78B-40B9599299D2}"/>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3" name="页脚占位符 2">
            <a:extLst>
              <a:ext uri="{FF2B5EF4-FFF2-40B4-BE49-F238E27FC236}">
                <a16:creationId xmlns:a16="http://schemas.microsoft.com/office/drawing/2014/main" id="{D67660A3-B74F-401B-8F6B-0418A210B0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D64F1E1-6B7C-4CB9-AE4A-B42EDE159D37}"/>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272267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C94E4-D90E-41F1-A5A7-C693C3C766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E6FB3B-ACC2-42F8-8F81-7AF2E28735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BF112D5-27A3-4AA1-BF42-1E01B2C6E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851802A-375D-44D5-9682-76484633F751}"/>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6" name="页脚占位符 5">
            <a:extLst>
              <a:ext uri="{FF2B5EF4-FFF2-40B4-BE49-F238E27FC236}">
                <a16:creationId xmlns:a16="http://schemas.microsoft.com/office/drawing/2014/main" id="{9AEA2875-A884-4301-8C17-DFCE8D767F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6E1838-FDC2-4CE1-A099-C82270389425}"/>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337869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14979-17A4-4340-AB1C-190B72E870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CFD7F1-8EB2-4B04-B552-F1AAC36796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F26530-52D3-445C-9A42-E26E935A5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2380D60-1CDA-46AC-8BC3-E552CF483652}"/>
              </a:ext>
            </a:extLst>
          </p:cNvPr>
          <p:cNvSpPr>
            <a:spLocks noGrp="1"/>
          </p:cNvSpPr>
          <p:nvPr>
            <p:ph type="dt" sz="half" idx="10"/>
          </p:nvPr>
        </p:nvSpPr>
        <p:spPr/>
        <p:txBody>
          <a:bodyPr/>
          <a:lstStyle/>
          <a:p>
            <a:fld id="{DD6C466A-4989-4DA2-8C8F-E2F336E1EF1E}" type="datetimeFigureOut">
              <a:rPr lang="zh-CN" altLang="en-US" smtClean="0"/>
              <a:t>2020/11/15</a:t>
            </a:fld>
            <a:endParaRPr lang="zh-CN" altLang="en-US"/>
          </a:p>
        </p:txBody>
      </p:sp>
      <p:sp>
        <p:nvSpPr>
          <p:cNvPr id="6" name="页脚占位符 5">
            <a:extLst>
              <a:ext uri="{FF2B5EF4-FFF2-40B4-BE49-F238E27FC236}">
                <a16:creationId xmlns:a16="http://schemas.microsoft.com/office/drawing/2014/main" id="{9C765D07-EF59-461C-8DEA-8B55739637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649304-CC1D-4E79-B545-DE00E8D9B72A}"/>
              </a:ext>
            </a:extLst>
          </p:cNvPr>
          <p:cNvSpPr>
            <a:spLocks noGrp="1"/>
          </p:cNvSpPr>
          <p:nvPr>
            <p:ph type="sldNum" sz="quarter" idx="12"/>
          </p:nvPr>
        </p:nvSpPr>
        <p:spPr/>
        <p:txBody>
          <a:body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100926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B04A22-2136-40C1-88AA-30DA1808B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726B58-1D4C-46A0-9413-C4E1799B7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14BE67-318D-4225-8D9C-52F467811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C466A-4989-4DA2-8C8F-E2F336E1EF1E}" type="datetimeFigureOut">
              <a:rPr lang="zh-CN" altLang="en-US" smtClean="0"/>
              <a:t>2020/11/15</a:t>
            </a:fld>
            <a:endParaRPr lang="zh-CN" altLang="en-US"/>
          </a:p>
        </p:txBody>
      </p:sp>
      <p:sp>
        <p:nvSpPr>
          <p:cNvPr id="5" name="页脚占位符 4">
            <a:extLst>
              <a:ext uri="{FF2B5EF4-FFF2-40B4-BE49-F238E27FC236}">
                <a16:creationId xmlns:a16="http://schemas.microsoft.com/office/drawing/2014/main" id="{D8224E3A-6897-44D3-90F7-A6F528713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33651C6-358E-4E5E-98AB-5B6A0146E0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C9D3C-A68C-4520-B1FF-35644DE15B5F}" type="slidenum">
              <a:rPr lang="zh-CN" altLang="en-US" smtClean="0"/>
              <a:t>‹#›</a:t>
            </a:fld>
            <a:endParaRPr lang="zh-CN" altLang="en-US"/>
          </a:p>
        </p:txBody>
      </p:sp>
    </p:spTree>
    <p:extLst>
      <p:ext uri="{BB962C8B-B14F-4D97-AF65-F5344CB8AC3E}">
        <p14:creationId xmlns:p14="http://schemas.microsoft.com/office/powerpoint/2010/main" val="1368028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291272" y="1746823"/>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91272" y="3304077"/>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444706" y="2213227"/>
            <a:ext cx="5063417" cy="769441"/>
          </a:xfrm>
          <a:prstGeom prst="rect">
            <a:avLst/>
          </a:prstGeom>
        </p:spPr>
        <p:txBody>
          <a:bodyPr wrap="square">
            <a:spAutoFit/>
          </a:bodyPr>
          <a:lstStyle/>
          <a:p>
            <a:pPr algn="ctr"/>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知识图谱补全任务</a:t>
            </a:r>
          </a:p>
        </p:txBody>
      </p:sp>
      <p:sp>
        <p:nvSpPr>
          <p:cNvPr id="14" name="矩形 13"/>
          <p:cNvSpPr/>
          <p:nvPr/>
        </p:nvSpPr>
        <p:spPr>
          <a:xfrm>
            <a:off x="6897124" y="5011927"/>
            <a:ext cx="2371162"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日期：</a:t>
            </a:r>
            <a:r>
              <a:rPr kumimoji="1" lang="en-US" altLang="zh-CN" sz="2000" b="1" dirty="0">
                <a:solidFill>
                  <a:srgbClr val="157E9F"/>
                </a:solidFill>
                <a:latin typeface="方正清刻本悦宋简体" panose="02000000000000000000" pitchFamily="2" charset="-122"/>
                <a:ea typeface="方正清刻本悦宋简体" panose="02000000000000000000" pitchFamily="2" charset="-122"/>
              </a:rPr>
              <a:t>2020.11.15</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2968520" y="5011927"/>
            <a:ext cx="1767279"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汇报人：刘奔</a:t>
            </a:r>
          </a:p>
        </p:txBody>
      </p:sp>
      <p:sp>
        <p:nvSpPr>
          <p:cNvPr id="206" name="矩形 205"/>
          <p:cNvSpPr/>
          <p:nvPr/>
        </p:nvSpPr>
        <p:spPr>
          <a:xfrm>
            <a:off x="3803990" y="3677256"/>
            <a:ext cx="4584020" cy="461665"/>
          </a:xfrm>
          <a:prstGeom prst="rect">
            <a:avLst/>
          </a:prstGeom>
        </p:spPr>
        <p:txBody>
          <a:bodyPr wrap="square">
            <a:spAutoFit/>
          </a:bodyPr>
          <a:lstStyle/>
          <a:p>
            <a:pPr algn="ctr"/>
            <a:r>
              <a:rPr lang="en-US" altLang="zh-CN" sz="2400" dirty="0">
                <a:solidFill>
                  <a:srgbClr val="157E9F"/>
                </a:solidFill>
                <a:latin typeface="Times New Roman" panose="02020603050405020304" pitchFamily="18" charset="0"/>
                <a:cs typeface="Times New Roman" panose="02020603050405020304" pitchFamily="18" charset="0"/>
              </a:rPr>
              <a:t>Knowledge Graph Completion Task</a:t>
            </a:r>
          </a:p>
        </p:txBody>
      </p:sp>
    </p:spTree>
    <p:extLst>
      <p:ext uri="{BB962C8B-B14F-4D97-AF65-F5344CB8AC3E}">
        <p14:creationId xmlns:p14="http://schemas.microsoft.com/office/powerpoint/2010/main" val="25741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8" y="1124186"/>
            <a:ext cx="6582358" cy="427778"/>
            <a:chOff x="4361263" y="1340462"/>
            <a:chExt cx="8682539"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8410303"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Multi-Hop</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Neural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Networks</a:t>
              </a:r>
              <a:r>
                <a:rPr lang="en-US" altLang="zh-CN" dirty="0">
                  <a:solidFill>
                    <a:srgbClr val="00B0F0"/>
                  </a:solidFill>
                  <a:latin typeface="微软雅黑" pitchFamily="34" charset="-122"/>
                  <a:ea typeface="微软雅黑" pitchFamily="34" charset="-122"/>
                </a:rPr>
                <a:t>(ICLR</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2021)</a:t>
              </a:r>
            </a:p>
          </p:txBody>
        </p:sp>
      </p:grpSp>
      <p:sp>
        <p:nvSpPr>
          <p:cNvPr id="12" name="矩形 11">
            <a:extLst>
              <a:ext uri="{FF2B5EF4-FFF2-40B4-BE49-F238E27FC236}">
                <a16:creationId xmlns:a16="http://schemas.microsoft.com/office/drawing/2014/main" id="{42EC4997-83A0-3447-827E-A5C8041CE351}"/>
              </a:ext>
            </a:extLst>
          </p:cNvPr>
          <p:cNvSpPr/>
          <p:nvPr/>
        </p:nvSpPr>
        <p:spPr>
          <a:xfrm>
            <a:off x="4746147" y="303522"/>
            <a:ext cx="223810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GCN-Based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5" name="矩形 14">
            <a:extLst>
              <a:ext uri="{FF2B5EF4-FFF2-40B4-BE49-F238E27FC236}">
                <a16:creationId xmlns:a16="http://schemas.microsoft.com/office/drawing/2014/main" id="{4832F78B-BDD2-CE4D-AF61-9085573E9BCB}"/>
              </a:ext>
            </a:extLst>
          </p:cNvPr>
          <p:cNvSpPr/>
          <p:nvPr/>
        </p:nvSpPr>
        <p:spPr>
          <a:xfrm>
            <a:off x="930904" y="1709553"/>
            <a:ext cx="6217319" cy="4613056"/>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Arial" panose="020B0604020202020204" pitchFamily="34" charset="0"/>
              <a:buChar char="•"/>
            </a:pPr>
            <a:r>
              <a:rPr lang="en-US" altLang="zh-CN" b="1" i="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Mutil</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-hop</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Attention</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Diffusion</a:t>
            </a:r>
          </a:p>
          <a:p>
            <a:pPr marL="742950" lvl="1" indent="-285750" algn="just">
              <a:lnSpc>
                <a:spcPct val="150000"/>
              </a:lnSpc>
              <a:buFont typeface="Arial" panose="020B0604020202020204" pitchFamily="34" charset="0"/>
              <a:buChar char="•"/>
            </a:pP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Computes</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attention</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scores</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on</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all</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edges</a:t>
            </a:r>
          </a:p>
          <a:p>
            <a:pPr lvl="1"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p>
          <a:p>
            <a:pPr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Attention</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Diffusion</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Mutil</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-hop</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Neighbors</a:t>
            </a:r>
          </a:p>
          <a:p>
            <a:pPr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endPar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0C64D26-54EA-D241-AC30-D7A88BBD0F7C}"/>
              </a:ext>
            </a:extLst>
          </p:cNvPr>
          <p:cNvPicPr>
            <a:picLocks noChangeAspect="1"/>
          </p:cNvPicPr>
          <p:nvPr/>
        </p:nvPicPr>
        <p:blipFill>
          <a:blip r:embed="rId3"/>
          <a:stretch>
            <a:fillRect/>
          </a:stretch>
        </p:blipFill>
        <p:spPr>
          <a:xfrm>
            <a:off x="7461526" y="1651265"/>
            <a:ext cx="4483695" cy="4496805"/>
          </a:xfrm>
          <a:prstGeom prst="rect">
            <a:avLst/>
          </a:prstGeom>
        </p:spPr>
      </p:pic>
      <p:pic>
        <p:nvPicPr>
          <p:cNvPr id="5" name="图片 4">
            <a:extLst>
              <a:ext uri="{FF2B5EF4-FFF2-40B4-BE49-F238E27FC236}">
                <a16:creationId xmlns:a16="http://schemas.microsoft.com/office/drawing/2014/main" id="{334B3A42-0767-8848-9192-74FE63E3403C}"/>
              </a:ext>
            </a:extLst>
          </p:cNvPr>
          <p:cNvPicPr>
            <a:picLocks noChangeAspect="1"/>
          </p:cNvPicPr>
          <p:nvPr/>
        </p:nvPicPr>
        <p:blipFill>
          <a:blip r:embed="rId4"/>
          <a:stretch>
            <a:fillRect/>
          </a:stretch>
        </p:blipFill>
        <p:spPr>
          <a:xfrm>
            <a:off x="1533564" y="2727814"/>
            <a:ext cx="5463828" cy="349157"/>
          </a:xfrm>
          <a:prstGeom prst="rect">
            <a:avLst/>
          </a:prstGeom>
        </p:spPr>
      </p:pic>
      <p:pic>
        <p:nvPicPr>
          <p:cNvPr id="6" name="图片 5">
            <a:extLst>
              <a:ext uri="{FF2B5EF4-FFF2-40B4-BE49-F238E27FC236}">
                <a16:creationId xmlns:a16="http://schemas.microsoft.com/office/drawing/2014/main" id="{FF2EE09B-78AA-FB40-8BB0-90ABB52C516B}"/>
              </a:ext>
            </a:extLst>
          </p:cNvPr>
          <p:cNvPicPr>
            <a:picLocks noChangeAspect="1"/>
          </p:cNvPicPr>
          <p:nvPr/>
        </p:nvPicPr>
        <p:blipFill>
          <a:blip r:embed="rId5"/>
          <a:stretch>
            <a:fillRect/>
          </a:stretch>
        </p:blipFill>
        <p:spPr>
          <a:xfrm>
            <a:off x="2177892" y="3178306"/>
            <a:ext cx="3811343" cy="602724"/>
          </a:xfrm>
          <a:prstGeom prst="rect">
            <a:avLst/>
          </a:prstGeom>
        </p:spPr>
      </p:pic>
      <p:pic>
        <p:nvPicPr>
          <p:cNvPr id="7" name="图片 6">
            <a:extLst>
              <a:ext uri="{FF2B5EF4-FFF2-40B4-BE49-F238E27FC236}">
                <a16:creationId xmlns:a16="http://schemas.microsoft.com/office/drawing/2014/main" id="{4CB39750-A4BE-FC4D-BCDF-8A0E707B6A25}"/>
              </a:ext>
            </a:extLst>
          </p:cNvPr>
          <p:cNvPicPr>
            <a:picLocks noChangeAspect="1"/>
          </p:cNvPicPr>
          <p:nvPr/>
        </p:nvPicPr>
        <p:blipFill>
          <a:blip r:embed="rId6"/>
          <a:stretch>
            <a:fillRect/>
          </a:stretch>
        </p:blipFill>
        <p:spPr>
          <a:xfrm>
            <a:off x="2821829" y="3862825"/>
            <a:ext cx="1924318" cy="319155"/>
          </a:xfrm>
          <a:prstGeom prst="rect">
            <a:avLst/>
          </a:prstGeom>
        </p:spPr>
      </p:pic>
      <p:pic>
        <p:nvPicPr>
          <p:cNvPr id="8" name="图片 7">
            <a:extLst>
              <a:ext uri="{FF2B5EF4-FFF2-40B4-BE49-F238E27FC236}">
                <a16:creationId xmlns:a16="http://schemas.microsoft.com/office/drawing/2014/main" id="{9B6D6A2F-6774-4B4B-BBB1-ED6A0C006E60}"/>
              </a:ext>
            </a:extLst>
          </p:cNvPr>
          <p:cNvPicPr>
            <a:picLocks noChangeAspect="1"/>
          </p:cNvPicPr>
          <p:nvPr/>
        </p:nvPicPr>
        <p:blipFill>
          <a:blip r:embed="rId7"/>
          <a:stretch>
            <a:fillRect/>
          </a:stretch>
        </p:blipFill>
        <p:spPr>
          <a:xfrm>
            <a:off x="2087641" y="4696441"/>
            <a:ext cx="3023074" cy="513922"/>
          </a:xfrm>
          <a:prstGeom prst="rect">
            <a:avLst/>
          </a:prstGeom>
        </p:spPr>
      </p:pic>
      <p:pic>
        <p:nvPicPr>
          <p:cNvPr id="9" name="图片 8">
            <a:extLst>
              <a:ext uri="{FF2B5EF4-FFF2-40B4-BE49-F238E27FC236}">
                <a16:creationId xmlns:a16="http://schemas.microsoft.com/office/drawing/2014/main" id="{93A7B998-D8D4-3247-82C6-9A31392D10E1}"/>
              </a:ext>
            </a:extLst>
          </p:cNvPr>
          <p:cNvPicPr>
            <a:picLocks noChangeAspect="1"/>
          </p:cNvPicPr>
          <p:nvPr/>
        </p:nvPicPr>
        <p:blipFill>
          <a:blip r:embed="rId8"/>
          <a:stretch>
            <a:fillRect/>
          </a:stretch>
        </p:blipFill>
        <p:spPr>
          <a:xfrm>
            <a:off x="5287879" y="4815204"/>
            <a:ext cx="692684" cy="226808"/>
          </a:xfrm>
          <a:prstGeom prst="rect">
            <a:avLst/>
          </a:prstGeom>
        </p:spPr>
      </p:pic>
      <p:pic>
        <p:nvPicPr>
          <p:cNvPr id="13" name="图片 12">
            <a:extLst>
              <a:ext uri="{FF2B5EF4-FFF2-40B4-BE49-F238E27FC236}">
                <a16:creationId xmlns:a16="http://schemas.microsoft.com/office/drawing/2014/main" id="{AEB90A84-F4C2-6A4E-8CBF-34B8F3053698}"/>
              </a:ext>
            </a:extLst>
          </p:cNvPr>
          <p:cNvPicPr>
            <a:picLocks noChangeAspect="1"/>
          </p:cNvPicPr>
          <p:nvPr/>
        </p:nvPicPr>
        <p:blipFill>
          <a:blip r:embed="rId9"/>
          <a:stretch>
            <a:fillRect/>
          </a:stretch>
        </p:blipFill>
        <p:spPr>
          <a:xfrm>
            <a:off x="3090336" y="5311774"/>
            <a:ext cx="1162002" cy="328095"/>
          </a:xfrm>
          <a:prstGeom prst="rect">
            <a:avLst/>
          </a:prstGeom>
        </p:spPr>
      </p:pic>
      <p:pic>
        <p:nvPicPr>
          <p:cNvPr id="14" name="图片 13">
            <a:extLst>
              <a:ext uri="{FF2B5EF4-FFF2-40B4-BE49-F238E27FC236}">
                <a16:creationId xmlns:a16="http://schemas.microsoft.com/office/drawing/2014/main" id="{8CFE958D-8EBC-E14B-8DE9-7F729DECA22A}"/>
              </a:ext>
            </a:extLst>
          </p:cNvPr>
          <p:cNvPicPr>
            <a:picLocks noChangeAspect="1"/>
          </p:cNvPicPr>
          <p:nvPr/>
        </p:nvPicPr>
        <p:blipFill>
          <a:blip r:embed="rId10"/>
          <a:stretch>
            <a:fillRect/>
          </a:stretch>
        </p:blipFill>
        <p:spPr>
          <a:xfrm>
            <a:off x="2332102" y="5774851"/>
            <a:ext cx="2678468" cy="244700"/>
          </a:xfrm>
          <a:prstGeom prst="rect">
            <a:avLst/>
          </a:prstGeom>
        </p:spPr>
      </p:pic>
    </p:spTree>
    <p:extLst>
      <p:ext uri="{BB962C8B-B14F-4D97-AF65-F5344CB8AC3E}">
        <p14:creationId xmlns:p14="http://schemas.microsoft.com/office/powerpoint/2010/main" val="7685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6129478" cy="427778"/>
            <a:chOff x="4361263" y="1340462"/>
            <a:chExt cx="8085162"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812926" cy="194519"/>
            </a:xfrm>
            <a:prstGeom prst="rect">
              <a:avLst/>
            </a:prstGeom>
            <a:noFill/>
          </p:spPr>
          <p:txBody>
            <a:bodyPr wrap="none" lIns="91438" tIns="45719" rIns="91438" bIns="45719" rtlCol="0">
              <a:spAutoFit/>
            </a:bodyPr>
            <a:lstStyle/>
            <a:p>
              <a:pPr>
                <a:lnSpc>
                  <a:spcPct val="130000"/>
                </a:lnSpc>
              </a:pPr>
              <a:r>
                <a:rPr lang="en-US" altLang="zh-CN" dirty="0" err="1">
                  <a:solidFill>
                    <a:schemeClr val="tx2"/>
                  </a:solidFill>
                  <a:latin typeface="微软雅黑" pitchFamily="34" charset="-122"/>
                  <a:ea typeface="微软雅黑" pitchFamily="34" charset="-122"/>
                </a:rPr>
                <a:t>CoKE</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Contextualized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Embedding</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345849" y="303522"/>
            <a:ext cx="303870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Transformer-Based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5" name="矩形 14">
            <a:extLst>
              <a:ext uri="{FF2B5EF4-FFF2-40B4-BE49-F238E27FC236}">
                <a16:creationId xmlns:a16="http://schemas.microsoft.com/office/drawing/2014/main" id="{4832F78B-BDD2-CE4D-AF61-9085573E9BCB}"/>
              </a:ext>
            </a:extLst>
          </p:cNvPr>
          <p:cNvSpPr/>
          <p:nvPr/>
        </p:nvSpPr>
        <p:spPr>
          <a:xfrm>
            <a:off x="930904" y="1769559"/>
            <a:ext cx="5835656" cy="419839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之前的模型学习到的是</a:t>
            </a:r>
            <a:r>
              <a:rPr lang="zh-CN" altLang="en-US" dirty="0">
                <a:solidFill>
                  <a:srgbClr val="00B0F0"/>
                </a:solidFill>
                <a:latin typeface="Microsoft YaHei" panose="020B0503020204020204" pitchFamily="34" charset="-122"/>
                <a:ea typeface="Microsoft YaHei" panose="020B0503020204020204" pitchFamily="34" charset="-122"/>
              </a:rPr>
              <a:t>静态的</a:t>
            </a:r>
            <a:r>
              <a:rPr lang="en-US" altLang="zh-CN" dirty="0">
                <a:solidFill>
                  <a:srgbClr val="00B0F0"/>
                </a:solidFill>
                <a:latin typeface="Microsoft YaHei" panose="020B0503020204020204" pitchFamily="34" charset="-122"/>
                <a:ea typeface="Microsoft YaHei" panose="020B0503020204020204" pitchFamily="34" charset="-122"/>
              </a:rPr>
              <a:t>Embedding</a:t>
            </a:r>
            <a:r>
              <a:rPr lang="zh-CN" altLang="en-US" dirty="0">
                <a:solidFill>
                  <a:schemeClr val="tx1"/>
                </a:solidFill>
                <a:latin typeface="Microsoft YaHei" panose="020B0503020204020204" pitchFamily="34" charset="-122"/>
                <a:ea typeface="Microsoft YaHei" panose="020B0503020204020204" pitchFamily="34" charset="-122"/>
              </a:rPr>
              <a:t>，无视了实体和关系内在的上下文信息。实体和关系在</a:t>
            </a:r>
            <a:r>
              <a:rPr lang="zh-CN" altLang="en-US" dirty="0">
                <a:solidFill>
                  <a:srgbClr val="00B0F0"/>
                </a:solidFill>
                <a:latin typeface="Microsoft YaHei" panose="020B0503020204020204" pitchFamily="34" charset="-122"/>
                <a:ea typeface="Microsoft YaHei" panose="020B0503020204020204" pitchFamily="34" charset="-122"/>
              </a:rPr>
              <a:t>不同的</a:t>
            </a:r>
            <a:r>
              <a:rPr lang="en-US" altLang="zh-CN" dirty="0">
                <a:solidFill>
                  <a:srgbClr val="00B0F0"/>
                </a:solidFill>
                <a:latin typeface="Microsoft YaHei" panose="020B0503020204020204" pitchFamily="34" charset="-122"/>
                <a:ea typeface="Microsoft YaHei" panose="020B0503020204020204" pitchFamily="34" charset="-122"/>
              </a:rPr>
              <a:t>graph</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contexts</a:t>
            </a:r>
            <a:r>
              <a:rPr lang="zh-CN" altLang="en-US" dirty="0">
                <a:solidFill>
                  <a:srgbClr val="00B0F0"/>
                </a:solidFill>
                <a:latin typeface="Microsoft YaHei" panose="020B0503020204020204" pitchFamily="34" charset="-122"/>
                <a:ea typeface="Microsoft YaHei" panose="020B0503020204020204" pitchFamily="34" charset="-122"/>
              </a:rPr>
              <a:t>表示出不同的属性</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err="1">
                <a:solidFill>
                  <a:schemeClr val="tx1"/>
                </a:solidFill>
                <a:latin typeface="Microsoft YaHei" panose="020B0503020204020204" pitchFamily="34" charset="-122"/>
                <a:ea typeface="Microsoft YaHei" panose="020B0503020204020204" pitchFamily="34" charset="-122"/>
              </a:rPr>
              <a:t>CoKE</a:t>
            </a:r>
            <a:r>
              <a:rPr lang="zh-CN" altLang="en-US" dirty="0">
                <a:solidFill>
                  <a:schemeClr val="tx1"/>
                </a:solidFill>
                <a:latin typeface="Microsoft YaHei" panose="020B0503020204020204" pitchFamily="34" charset="-122"/>
                <a:ea typeface="Microsoft YaHei" panose="020B0503020204020204" pitchFamily="34" charset="-122"/>
              </a:rPr>
              <a:t>将</a:t>
            </a:r>
            <a:r>
              <a:rPr lang="zh-CN" altLang="en-US" dirty="0">
                <a:solidFill>
                  <a:srgbClr val="00B0F0"/>
                </a:solidFill>
                <a:latin typeface="Microsoft YaHei" panose="020B0503020204020204" pitchFamily="34" charset="-122"/>
                <a:ea typeface="Microsoft YaHei" panose="020B0503020204020204" pitchFamily="34" charset="-122"/>
              </a:rPr>
              <a:t>三元组作为一个序列</a:t>
            </a:r>
            <a:r>
              <a:rPr lang="zh-CN" altLang="en-US" dirty="0">
                <a:solidFill>
                  <a:schemeClr val="tx1"/>
                </a:solidFill>
                <a:latin typeface="Microsoft YaHei" panose="020B0503020204020204" pitchFamily="34" charset="-122"/>
                <a:ea typeface="Microsoft YaHei" panose="020B0503020204020204" pitchFamily="34" charset="-122"/>
              </a:rPr>
              <a:t>，通过</a:t>
            </a:r>
            <a:r>
              <a:rPr lang="en-US" altLang="zh-CN" dirty="0">
                <a:solidFill>
                  <a:schemeClr val="tx1"/>
                </a:solidFill>
                <a:latin typeface="Microsoft YaHei" panose="020B0503020204020204" pitchFamily="34" charset="-122"/>
                <a:ea typeface="Microsoft YaHei" panose="020B0503020204020204" pitchFamily="34" charset="-122"/>
              </a:rPr>
              <a:t>Transformer</a:t>
            </a:r>
            <a:r>
              <a:rPr lang="zh-CN" altLang="en-US" dirty="0">
                <a:solidFill>
                  <a:schemeClr val="tx1"/>
                </a:solidFill>
                <a:latin typeface="Microsoft YaHei" panose="020B0503020204020204" pitchFamily="34" charset="-122"/>
                <a:ea typeface="Microsoft YaHei" panose="020B0503020204020204" pitchFamily="34" charset="-122"/>
              </a:rPr>
              <a:t>来进行编码获得他们的上下文表示。</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该模型分别在两个任务</a:t>
            </a:r>
            <a:r>
              <a:rPr lang="en-US" altLang="zh-CN" dirty="0">
                <a:solidFill>
                  <a:schemeClr val="tx1"/>
                </a:solidFill>
                <a:latin typeface="Microsoft YaHei" panose="020B0503020204020204" pitchFamily="34" charset="-122"/>
                <a:ea typeface="Microsoft YaHei" panose="020B0503020204020204" pitchFamily="34" charset="-122"/>
              </a:rPr>
              <a:t>link</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prediction</a:t>
            </a:r>
            <a:r>
              <a:rPr lang="zh-CN" altLang="en-US" dirty="0">
                <a:solidFill>
                  <a:schemeClr val="tx1"/>
                </a:solidFill>
                <a:latin typeface="Microsoft YaHei" panose="020B0503020204020204" pitchFamily="34" charset="-122"/>
                <a:ea typeface="Microsoft YaHei" panose="020B0503020204020204" pitchFamily="34" charset="-122"/>
              </a:rPr>
              <a:t>和</a:t>
            </a:r>
            <a:r>
              <a:rPr lang="en-US" altLang="zh-CN" dirty="0">
                <a:solidFill>
                  <a:schemeClr val="tx1"/>
                </a:solidFill>
                <a:latin typeface="Microsoft YaHei" panose="020B0503020204020204" pitchFamily="34" charset="-122"/>
                <a:ea typeface="Microsoft YaHei" panose="020B0503020204020204" pitchFamily="34" charset="-122"/>
              </a:rPr>
              <a:t>path</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query</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err="1">
                <a:solidFill>
                  <a:schemeClr val="tx1"/>
                </a:solidFill>
                <a:latin typeface="Microsoft YaHei" panose="020B0503020204020204" pitchFamily="34" charset="-122"/>
                <a:ea typeface="Microsoft YaHei" panose="020B0503020204020204" pitchFamily="34" charset="-122"/>
              </a:rPr>
              <a:t>ansewer</a:t>
            </a:r>
            <a:r>
              <a:rPr lang="zh-CN" altLang="en-US" dirty="0">
                <a:solidFill>
                  <a:schemeClr val="tx1"/>
                </a:solidFill>
                <a:latin typeface="Microsoft YaHei" panose="020B0503020204020204" pitchFamily="34" charset="-122"/>
                <a:ea typeface="Microsoft YaHei" panose="020B0503020204020204" pitchFamily="34" charset="-122"/>
              </a:rPr>
              <a:t>做评测，证明可以有效学习到三元组的</a:t>
            </a:r>
            <a:r>
              <a:rPr lang="zh-CN" altLang="en-US" dirty="0">
                <a:solidFill>
                  <a:srgbClr val="00B0F0"/>
                </a:solidFill>
                <a:latin typeface="Microsoft YaHei" panose="020B0503020204020204" pitchFamily="34" charset="-122"/>
                <a:ea typeface="Microsoft YaHei" panose="020B0503020204020204" pitchFamily="34" charset="-122"/>
              </a:rPr>
              <a:t>边和图谱路径</a:t>
            </a:r>
            <a:r>
              <a:rPr lang="zh-CN" altLang="en-US" dirty="0">
                <a:solidFill>
                  <a:schemeClr val="tx1"/>
                </a:solidFill>
                <a:latin typeface="Microsoft YaHei" panose="020B0503020204020204" pitchFamily="34" charset="-122"/>
                <a:ea typeface="Microsoft YaHei" panose="020B0503020204020204" pitchFamily="34" charset="-122"/>
              </a:rPr>
              <a:t>的信息。</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AC07714-9067-A249-A897-F65C3B5E5971}"/>
              </a:ext>
            </a:extLst>
          </p:cNvPr>
          <p:cNvPicPr>
            <a:picLocks noChangeAspect="1"/>
          </p:cNvPicPr>
          <p:nvPr/>
        </p:nvPicPr>
        <p:blipFill>
          <a:blip r:embed="rId3"/>
          <a:stretch>
            <a:fillRect/>
          </a:stretch>
        </p:blipFill>
        <p:spPr>
          <a:xfrm>
            <a:off x="7093555" y="1959533"/>
            <a:ext cx="4851666" cy="3818441"/>
          </a:xfrm>
          <a:prstGeom prst="rect">
            <a:avLst/>
          </a:prstGeom>
        </p:spPr>
      </p:pic>
    </p:spTree>
    <p:extLst>
      <p:ext uri="{BB962C8B-B14F-4D97-AF65-F5344CB8AC3E}">
        <p14:creationId xmlns:p14="http://schemas.microsoft.com/office/powerpoint/2010/main" val="23668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6129478" cy="427778"/>
            <a:chOff x="4361263" y="1340462"/>
            <a:chExt cx="8085162"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812926" cy="194519"/>
            </a:xfrm>
            <a:prstGeom prst="rect">
              <a:avLst/>
            </a:prstGeom>
            <a:noFill/>
          </p:spPr>
          <p:txBody>
            <a:bodyPr wrap="none" lIns="91438" tIns="45719" rIns="91438" bIns="45719" rtlCol="0">
              <a:spAutoFit/>
            </a:bodyPr>
            <a:lstStyle/>
            <a:p>
              <a:pPr>
                <a:lnSpc>
                  <a:spcPct val="130000"/>
                </a:lnSpc>
              </a:pPr>
              <a:r>
                <a:rPr lang="en-US" altLang="zh-CN" dirty="0" err="1">
                  <a:solidFill>
                    <a:schemeClr val="tx2"/>
                  </a:solidFill>
                  <a:latin typeface="微软雅黑" pitchFamily="34" charset="-122"/>
                  <a:ea typeface="微软雅黑" pitchFamily="34" charset="-122"/>
                </a:rPr>
                <a:t>CoKE</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Contextualized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Embedding</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345849" y="303522"/>
            <a:ext cx="303870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Transformer-Based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pic>
        <p:nvPicPr>
          <p:cNvPr id="5" name="图片 4">
            <a:extLst>
              <a:ext uri="{FF2B5EF4-FFF2-40B4-BE49-F238E27FC236}">
                <a16:creationId xmlns:a16="http://schemas.microsoft.com/office/drawing/2014/main" id="{23D61AF9-B4E6-0D40-B73F-B9E988880D19}"/>
              </a:ext>
            </a:extLst>
          </p:cNvPr>
          <p:cNvPicPr>
            <a:picLocks noChangeAspect="1"/>
          </p:cNvPicPr>
          <p:nvPr/>
        </p:nvPicPr>
        <p:blipFill>
          <a:blip r:embed="rId3"/>
          <a:stretch>
            <a:fillRect/>
          </a:stretch>
        </p:blipFill>
        <p:spPr>
          <a:xfrm>
            <a:off x="1721568" y="1648921"/>
            <a:ext cx="8748864" cy="4611958"/>
          </a:xfrm>
          <a:prstGeom prst="rect">
            <a:avLst/>
          </a:prstGeom>
        </p:spPr>
      </p:pic>
    </p:spTree>
    <p:extLst>
      <p:ext uri="{BB962C8B-B14F-4D97-AF65-F5344CB8AC3E}">
        <p14:creationId xmlns:p14="http://schemas.microsoft.com/office/powerpoint/2010/main" val="151366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9" y="1124186"/>
            <a:ext cx="7890217" cy="427778"/>
            <a:chOff x="4361263" y="1340462"/>
            <a:chExt cx="10407686"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35450" cy="194519"/>
            </a:xfrm>
            <a:prstGeom prst="rect">
              <a:avLst/>
            </a:prstGeom>
            <a:noFill/>
          </p:spPr>
          <p:txBody>
            <a:bodyPr wrap="none" lIns="91438" tIns="45719" rIns="91438" bIns="45719" rtlCol="0">
              <a:spAutoFit/>
            </a:bodyPr>
            <a:lstStyle/>
            <a:p>
              <a:pPr>
                <a:lnSpc>
                  <a:spcPct val="130000"/>
                </a:lnSpc>
              </a:pPr>
              <a:r>
                <a:rPr lang="en-US" altLang="zh-CN" dirty="0" err="1">
                  <a:solidFill>
                    <a:schemeClr val="tx2"/>
                  </a:solidFill>
                  <a:latin typeface="微软雅黑" pitchFamily="34" charset="-122"/>
                  <a:ea typeface="微软雅黑" pitchFamily="34" charset="-122"/>
                </a:rPr>
                <a:t>HittER</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Hierarchical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Transformers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Embeddings</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345849" y="303522"/>
            <a:ext cx="303870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Transformer-Based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3" name="矩形 12">
            <a:extLst>
              <a:ext uri="{FF2B5EF4-FFF2-40B4-BE49-F238E27FC236}">
                <a16:creationId xmlns:a16="http://schemas.microsoft.com/office/drawing/2014/main" id="{803A5086-B564-7A4A-A820-610486C0BEB2}"/>
              </a:ext>
            </a:extLst>
          </p:cNvPr>
          <p:cNvSpPr/>
          <p:nvPr/>
        </p:nvSpPr>
        <p:spPr>
          <a:xfrm>
            <a:off x="930904" y="1769559"/>
            <a:ext cx="10628464" cy="419839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非</a:t>
            </a:r>
            <a:r>
              <a:rPr lang="en-US" altLang="zh-CN" dirty="0">
                <a:solidFill>
                  <a:schemeClr val="tx1"/>
                </a:solidFill>
                <a:latin typeface="Microsoft YaHei" panose="020B0503020204020204" pitchFamily="34" charset="-122"/>
                <a:ea typeface="Microsoft YaHei" panose="020B0503020204020204" pitchFamily="34" charset="-122"/>
              </a:rPr>
              <a:t>GNN-based</a:t>
            </a:r>
            <a:r>
              <a:rPr lang="zh-CN" altLang="en-US" dirty="0">
                <a:solidFill>
                  <a:schemeClr val="tx1"/>
                </a:solidFill>
                <a:latin typeface="Microsoft YaHei" panose="020B0503020204020204" pitchFamily="34" charset="-122"/>
                <a:ea typeface="Microsoft YaHei" panose="020B0503020204020204" pitchFamily="34" charset="-122"/>
              </a:rPr>
              <a:t>模型只是对单个三元组建模，没有考虑</a:t>
            </a:r>
            <a:r>
              <a:rPr lang="zh-CN" altLang="en-US" dirty="0">
                <a:solidFill>
                  <a:srgbClr val="00B0F0"/>
                </a:solidFill>
                <a:latin typeface="Microsoft YaHei" panose="020B0503020204020204" pitchFamily="34" charset="-122"/>
                <a:ea typeface="Microsoft YaHei" panose="020B0503020204020204" pitchFamily="34" charset="-122"/>
              </a:rPr>
              <a:t>结构信息</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GNN-based</a:t>
            </a:r>
            <a:r>
              <a:rPr lang="zh-CN" altLang="en-US" dirty="0">
                <a:solidFill>
                  <a:schemeClr val="tx1"/>
                </a:solidFill>
                <a:latin typeface="Microsoft YaHei" panose="020B0503020204020204" pitchFamily="34" charset="-122"/>
                <a:ea typeface="Microsoft YaHei" panose="020B0503020204020204" pitchFamily="34" charset="-122"/>
              </a:rPr>
              <a:t> 模型虽然能够</a:t>
            </a:r>
            <a:r>
              <a:rPr lang="en-US" altLang="zh-CN" dirty="0">
                <a:solidFill>
                  <a:schemeClr val="tx1"/>
                </a:solidFill>
                <a:latin typeface="Microsoft YaHei" panose="020B0503020204020204" pitchFamily="34" charset="-122"/>
                <a:ea typeface="Microsoft YaHei" panose="020B0503020204020204" pitchFamily="34" charset="-122"/>
              </a:rPr>
              <a:t>encode</a:t>
            </a:r>
            <a:r>
              <a:rPr lang="zh-CN" altLang="en-US" dirty="0">
                <a:solidFill>
                  <a:schemeClr val="tx1"/>
                </a:solidFill>
                <a:latin typeface="Microsoft YaHei" panose="020B0503020204020204" pitchFamily="34" charset="-122"/>
                <a:ea typeface="Microsoft YaHei" panose="020B0503020204020204" pitchFamily="34" charset="-122"/>
              </a:rPr>
              <a:t>图谱的结构信息，但是它相对于那些结构更简单的</a:t>
            </a:r>
            <a:r>
              <a:rPr lang="en-US" altLang="zh-CN" dirty="0">
                <a:solidFill>
                  <a:schemeClr val="tx1"/>
                </a:solidFill>
                <a:latin typeface="Microsoft YaHei" panose="020B0503020204020204" pitchFamily="34" charset="-122"/>
                <a:ea typeface="Microsoft YaHei" panose="020B0503020204020204" pitchFamily="34" charset="-122"/>
              </a:rPr>
              <a:t>Context-independent</a:t>
            </a:r>
            <a:r>
              <a:rPr lang="zh-CN" altLang="en-US" dirty="0">
                <a:solidFill>
                  <a:schemeClr val="tx1"/>
                </a:solidFill>
                <a:latin typeface="Microsoft YaHei" panose="020B0503020204020204" pitchFamily="34" charset="-122"/>
                <a:ea typeface="Microsoft YaHei" panose="020B0503020204020204" pitchFamily="34" charset="-122"/>
              </a:rPr>
              <a:t>模型效果</a:t>
            </a:r>
            <a:r>
              <a:rPr lang="zh-CN" altLang="en-US" dirty="0">
                <a:solidFill>
                  <a:srgbClr val="00B0F0"/>
                </a:solidFill>
                <a:latin typeface="Microsoft YaHei" panose="020B0503020204020204" pitchFamily="34" charset="-122"/>
                <a:ea typeface="Microsoft YaHei" panose="020B0503020204020204" pitchFamily="34" charset="-122"/>
              </a:rPr>
              <a:t>提升并不是很明显</a:t>
            </a:r>
            <a:r>
              <a:rPr lang="zh-CN" altLang="en-US" dirty="0">
                <a:solidFill>
                  <a:schemeClr val="tx1"/>
                </a:solidFill>
                <a:latin typeface="Microsoft YaHei" panose="020B0503020204020204" pitchFamily="34" charset="-122"/>
                <a:ea typeface="Microsoft YaHei" panose="020B0503020204020204" pitchFamily="34" charset="-122"/>
              </a:rPr>
              <a:t>，其实并不明确它能否有效编码结构信息。</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Transformer</a:t>
            </a:r>
            <a:r>
              <a:rPr lang="zh-CN" altLang="en-US" dirty="0">
                <a:solidFill>
                  <a:schemeClr val="tx1"/>
                </a:solidFill>
                <a:latin typeface="Microsoft YaHei" panose="020B0503020204020204" pitchFamily="34" charset="-122"/>
                <a:ea typeface="Microsoft YaHei" panose="020B0503020204020204" pitchFamily="34" charset="-122"/>
              </a:rPr>
              <a:t>被证明可以学习到</a:t>
            </a:r>
            <a:r>
              <a:rPr lang="en-US" altLang="zh-CN" dirty="0">
                <a:solidFill>
                  <a:srgbClr val="00B0F0"/>
                </a:solidFill>
                <a:latin typeface="Microsoft YaHei" panose="020B0503020204020204" pitchFamily="34" charset="-122"/>
                <a:ea typeface="Microsoft YaHei" panose="020B0503020204020204" pitchFamily="34" charset="-122"/>
              </a:rPr>
              <a:t>relational</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knowledge</a:t>
            </a:r>
            <a:r>
              <a:rPr lang="zh-CN" altLang="en-US" dirty="0">
                <a:solidFill>
                  <a:schemeClr val="tx1"/>
                </a:solidFill>
                <a:latin typeface="Microsoft YaHei" panose="020B0503020204020204" pitchFamily="34" charset="-122"/>
                <a:ea typeface="Microsoft YaHei" panose="020B0503020204020204" pitchFamily="34" charset="-122"/>
              </a:rPr>
              <a:t>从非结构化的文本数据中。</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在</a:t>
            </a:r>
            <a:r>
              <a:rPr lang="en-US" altLang="zh-CN" dirty="0">
                <a:solidFill>
                  <a:schemeClr val="tx1"/>
                </a:solidFill>
                <a:latin typeface="Microsoft YaHei" panose="020B0503020204020204" pitchFamily="34" charset="-122"/>
                <a:ea typeface="Microsoft YaHei" panose="020B0503020204020204" pitchFamily="34" charset="-122"/>
              </a:rPr>
              <a:t>Transformer</a:t>
            </a:r>
            <a:r>
              <a:rPr lang="zh-CN" altLang="en-US" dirty="0">
                <a:solidFill>
                  <a:schemeClr val="tx1"/>
                </a:solidFill>
                <a:latin typeface="Microsoft YaHei" panose="020B0503020204020204" pitchFamily="34" charset="-122"/>
                <a:ea typeface="Microsoft YaHei" panose="020B0503020204020204" pitchFamily="34" charset="-122"/>
              </a:rPr>
              <a:t>中，每一个</a:t>
            </a:r>
            <a:r>
              <a:rPr lang="en-US" altLang="zh-CN" dirty="0">
                <a:solidFill>
                  <a:schemeClr val="tx1"/>
                </a:solidFill>
                <a:latin typeface="Microsoft YaHei" panose="020B0503020204020204" pitchFamily="34" charset="-122"/>
                <a:ea typeface="Microsoft YaHei" panose="020B0503020204020204" pitchFamily="34" charset="-122"/>
              </a:rPr>
              <a:t>token</a:t>
            </a:r>
            <a:r>
              <a:rPr lang="zh-CN" altLang="en-US" dirty="0">
                <a:solidFill>
                  <a:schemeClr val="tx1"/>
                </a:solidFill>
                <a:latin typeface="Microsoft YaHei" panose="020B0503020204020204" pitchFamily="34" charset="-122"/>
                <a:ea typeface="Microsoft YaHei" panose="020B0503020204020204" pitchFamily="34" charset="-122"/>
              </a:rPr>
              <a:t>都是通过</a:t>
            </a:r>
            <a:r>
              <a:rPr lang="en-US" altLang="zh-CN" dirty="0">
                <a:solidFill>
                  <a:schemeClr val="tx1"/>
                </a:solidFill>
                <a:latin typeface="Microsoft YaHei" panose="020B0503020204020204" pitchFamily="34" charset="-122"/>
                <a:ea typeface="Microsoft YaHei" panose="020B0503020204020204" pitchFamily="34" charset="-122"/>
              </a:rPr>
              <a:t>self-attention</a:t>
            </a:r>
            <a:r>
              <a:rPr lang="zh-CN" altLang="en-US" dirty="0">
                <a:solidFill>
                  <a:schemeClr val="tx1"/>
                </a:solidFill>
                <a:latin typeface="Microsoft YaHei" panose="020B0503020204020204" pitchFamily="34" charset="-122"/>
                <a:ea typeface="Microsoft YaHei" panose="020B0503020204020204" pitchFamily="34" charset="-122"/>
              </a:rPr>
              <a:t>从其他所有的</a:t>
            </a:r>
            <a:r>
              <a:rPr lang="en-US" altLang="zh-CN" dirty="0">
                <a:solidFill>
                  <a:schemeClr val="tx1"/>
                </a:solidFill>
                <a:latin typeface="Microsoft YaHei" panose="020B0503020204020204" pitchFamily="34" charset="-122"/>
                <a:ea typeface="Microsoft YaHei" panose="020B0503020204020204" pitchFamily="34" charset="-122"/>
              </a:rPr>
              <a:t>token</a:t>
            </a:r>
            <a:r>
              <a:rPr lang="zh-CN" altLang="en-US" dirty="0">
                <a:solidFill>
                  <a:schemeClr val="tx1"/>
                </a:solidFill>
                <a:latin typeface="Microsoft YaHei" panose="020B0503020204020204" pitchFamily="34" charset="-122"/>
                <a:ea typeface="Microsoft YaHei" panose="020B0503020204020204" pitchFamily="34" charset="-122"/>
              </a:rPr>
              <a:t>聚合信息，这和</a:t>
            </a:r>
            <a:r>
              <a:rPr lang="en-US" altLang="zh-CN" dirty="0">
                <a:solidFill>
                  <a:schemeClr val="tx1"/>
                </a:solidFill>
                <a:latin typeface="Microsoft YaHei" panose="020B0503020204020204" pitchFamily="34" charset="-122"/>
                <a:ea typeface="Microsoft YaHei" panose="020B0503020204020204" pitchFamily="34" charset="-122"/>
              </a:rPr>
              <a:t>GNN(Message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Passing)</a:t>
            </a:r>
            <a:r>
              <a:rPr lang="zh-CN" altLang="en-US" dirty="0">
                <a:solidFill>
                  <a:schemeClr val="tx1"/>
                </a:solidFill>
                <a:latin typeface="Microsoft YaHei" panose="020B0503020204020204" pitchFamily="34" charset="-122"/>
                <a:ea typeface="Microsoft YaHei" panose="020B0503020204020204" pitchFamily="34" charset="-122"/>
              </a:rPr>
              <a:t>类似的。</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设计了两个不同的</a:t>
            </a:r>
            <a:r>
              <a:rPr lang="en-US" altLang="zh-CN" dirty="0">
                <a:solidFill>
                  <a:schemeClr val="tx1"/>
                </a:solidFill>
                <a:latin typeface="Microsoft YaHei" panose="020B0503020204020204" pitchFamily="34" charset="-122"/>
                <a:ea typeface="Microsoft YaHei" panose="020B0503020204020204" pitchFamily="34" charset="-122"/>
              </a:rPr>
              <a:t>Transformer</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blocks</a:t>
            </a:r>
            <a:r>
              <a:rPr lang="zh-CN" altLang="en-US" dirty="0">
                <a:solidFill>
                  <a:schemeClr val="tx1"/>
                </a:solidFill>
                <a:latin typeface="Microsoft YaHei" panose="020B0503020204020204" pitchFamily="34" charset="-122"/>
                <a:ea typeface="Microsoft YaHei" panose="020B0503020204020204" pitchFamily="34" charset="-122"/>
              </a:rPr>
              <a:t>。其中，</a:t>
            </a:r>
            <a:r>
              <a:rPr lang="en-US" altLang="zh-CN" dirty="0">
                <a:solidFill>
                  <a:schemeClr val="tx1"/>
                </a:solidFill>
                <a:latin typeface="Microsoft YaHei" panose="020B0503020204020204" pitchFamily="34" charset="-122"/>
                <a:ea typeface="Microsoft YaHei" panose="020B0503020204020204" pitchFamily="34" charset="-122"/>
              </a:rPr>
              <a:t>bottom</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block</a:t>
            </a:r>
            <a:r>
              <a:rPr lang="zh-CN" altLang="en-US" dirty="0">
                <a:solidFill>
                  <a:schemeClr val="tx1"/>
                </a:solidFill>
                <a:latin typeface="Microsoft YaHei" panose="020B0503020204020204" pitchFamily="34" charset="-122"/>
                <a:ea typeface="Microsoft YaHei" panose="020B0503020204020204" pitchFamily="34" charset="-122"/>
              </a:rPr>
              <a:t>主要是对训练实体的</a:t>
            </a:r>
            <a:r>
              <a:rPr lang="zh-CN" altLang="en-US" dirty="0">
                <a:solidFill>
                  <a:srgbClr val="00B0F0"/>
                </a:solidFill>
                <a:latin typeface="Microsoft YaHei" panose="020B0503020204020204" pitchFamily="34" charset="-122"/>
                <a:ea typeface="Microsoft YaHei" panose="020B0503020204020204" pitchFamily="34" charset="-122"/>
              </a:rPr>
              <a:t>邻域实体</a:t>
            </a:r>
            <a:r>
              <a:rPr lang="zh-CN" altLang="en-US" dirty="0">
                <a:solidFill>
                  <a:schemeClr val="tx1"/>
                </a:solidFill>
                <a:latin typeface="Microsoft YaHei" panose="020B0503020204020204" pitchFamily="34" charset="-122"/>
                <a:ea typeface="Microsoft YaHei" panose="020B0503020204020204" pitchFamily="34" charset="-122"/>
              </a:rPr>
              <a:t>进行</a:t>
            </a:r>
            <a:r>
              <a:rPr lang="en-US" altLang="zh-CN" dirty="0">
                <a:solidFill>
                  <a:srgbClr val="00B0F0"/>
                </a:solidFill>
                <a:latin typeface="Microsoft YaHei" panose="020B0503020204020204" pitchFamily="34" charset="-122"/>
                <a:ea typeface="Microsoft YaHei" panose="020B0503020204020204" pitchFamily="34" charset="-122"/>
              </a:rPr>
              <a:t>relation-dependent</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embedding</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a:solidFill>
                  <a:schemeClr val="tx1"/>
                </a:solidFill>
                <a:latin typeface="Microsoft YaHei" panose="020B0503020204020204" pitchFamily="34" charset="-122"/>
                <a:ea typeface="Microsoft YaHei" panose="020B0503020204020204" pitchFamily="34" charset="-122"/>
              </a:rPr>
              <a:t>top</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block</a:t>
            </a:r>
            <a:r>
              <a:rPr lang="zh-CN" altLang="en-US" dirty="0">
                <a:solidFill>
                  <a:schemeClr val="tx1"/>
                </a:solidFill>
                <a:latin typeface="Microsoft YaHei" panose="020B0503020204020204" pitchFamily="34" charset="-122"/>
                <a:ea typeface="Microsoft YaHei" panose="020B0503020204020204" pitchFamily="34" charset="-122"/>
              </a:rPr>
              <a:t>主要就是用来</a:t>
            </a:r>
            <a:r>
              <a:rPr lang="zh-CN" altLang="en-US" dirty="0">
                <a:solidFill>
                  <a:srgbClr val="00B0F0"/>
                </a:solidFill>
                <a:latin typeface="Microsoft YaHei" panose="020B0503020204020204" pitchFamily="34" charset="-122"/>
                <a:ea typeface="Microsoft YaHei" panose="020B0503020204020204" pitchFamily="34" charset="-122"/>
              </a:rPr>
              <a:t>聚合这些</a:t>
            </a:r>
            <a:r>
              <a:rPr lang="en-US" altLang="zh-CN" dirty="0">
                <a:solidFill>
                  <a:srgbClr val="00B0F0"/>
                </a:solidFill>
                <a:latin typeface="Microsoft YaHei" panose="020B0503020204020204" pitchFamily="34" charset="-122"/>
                <a:ea typeface="Microsoft YaHei" panose="020B0503020204020204" pitchFamily="34" charset="-122"/>
              </a:rPr>
              <a:t>graph</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context</a:t>
            </a:r>
            <a:r>
              <a:rPr lang="zh-CN" altLang="en-US" dirty="0">
                <a:solidFill>
                  <a:schemeClr val="tx1"/>
                </a:solidFill>
                <a:latin typeface="Microsoft YaHei" panose="020B0503020204020204" pitchFamily="34" charset="-122"/>
                <a:ea typeface="Microsoft YaHei" panose="020B0503020204020204" pitchFamily="34" charset="-122"/>
              </a:rPr>
              <a:t>信息。</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627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9" y="1124186"/>
            <a:ext cx="7890217" cy="427778"/>
            <a:chOff x="4361263" y="1340462"/>
            <a:chExt cx="10407686"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35450" cy="194519"/>
            </a:xfrm>
            <a:prstGeom prst="rect">
              <a:avLst/>
            </a:prstGeom>
            <a:noFill/>
          </p:spPr>
          <p:txBody>
            <a:bodyPr wrap="none" lIns="91438" tIns="45719" rIns="91438" bIns="45719" rtlCol="0">
              <a:spAutoFit/>
            </a:bodyPr>
            <a:lstStyle/>
            <a:p>
              <a:pPr>
                <a:lnSpc>
                  <a:spcPct val="130000"/>
                </a:lnSpc>
              </a:pPr>
              <a:r>
                <a:rPr lang="en-US" altLang="zh-CN" dirty="0" err="1">
                  <a:solidFill>
                    <a:schemeClr val="tx2"/>
                  </a:solidFill>
                  <a:latin typeface="微软雅黑" pitchFamily="34" charset="-122"/>
                  <a:ea typeface="微软雅黑" pitchFamily="34" charset="-122"/>
                </a:rPr>
                <a:t>HittER</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Hierarchical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Transformers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Embeddings</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345849" y="303522"/>
            <a:ext cx="303870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Transformer-Based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pic>
        <p:nvPicPr>
          <p:cNvPr id="4" name="图片 3">
            <a:extLst>
              <a:ext uri="{FF2B5EF4-FFF2-40B4-BE49-F238E27FC236}">
                <a16:creationId xmlns:a16="http://schemas.microsoft.com/office/drawing/2014/main" id="{6692B76F-4CA9-1A45-99BF-66B710EFEB83}"/>
              </a:ext>
            </a:extLst>
          </p:cNvPr>
          <p:cNvPicPr>
            <a:picLocks noChangeAspect="1"/>
          </p:cNvPicPr>
          <p:nvPr/>
        </p:nvPicPr>
        <p:blipFill>
          <a:blip r:embed="rId3"/>
          <a:stretch>
            <a:fillRect/>
          </a:stretch>
        </p:blipFill>
        <p:spPr>
          <a:xfrm>
            <a:off x="2658527" y="1719905"/>
            <a:ext cx="2629352" cy="417357"/>
          </a:xfrm>
          <a:prstGeom prst="rect">
            <a:avLst/>
          </a:prstGeom>
        </p:spPr>
      </p:pic>
      <p:sp>
        <p:nvSpPr>
          <p:cNvPr id="5" name="文本框 4">
            <a:extLst>
              <a:ext uri="{FF2B5EF4-FFF2-40B4-BE49-F238E27FC236}">
                <a16:creationId xmlns:a16="http://schemas.microsoft.com/office/drawing/2014/main" id="{7034396A-F3B1-E143-A22F-31758390FF77}"/>
              </a:ext>
            </a:extLst>
          </p:cNvPr>
          <p:cNvSpPr txBox="1"/>
          <p:nvPr/>
        </p:nvSpPr>
        <p:spPr>
          <a:xfrm>
            <a:off x="930905" y="1743918"/>
            <a:ext cx="1861779"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模型可以看作是</a:t>
            </a:r>
          </a:p>
        </p:txBody>
      </p:sp>
      <p:sp>
        <p:nvSpPr>
          <p:cNvPr id="6" name="矩形 5">
            <a:extLst>
              <a:ext uri="{FF2B5EF4-FFF2-40B4-BE49-F238E27FC236}">
                <a16:creationId xmlns:a16="http://schemas.microsoft.com/office/drawing/2014/main" id="{02225472-20E1-1C45-96D7-9994D2C03676}"/>
              </a:ext>
            </a:extLst>
          </p:cNvPr>
          <p:cNvSpPr/>
          <p:nvPr/>
        </p:nvSpPr>
        <p:spPr>
          <a:xfrm>
            <a:off x="930905" y="2161275"/>
            <a:ext cx="6096000" cy="458074"/>
          </a:xfrm>
          <a:prstGeom prst="rect">
            <a:avLst/>
          </a:prstGeom>
        </p:spPr>
        <p:txBody>
          <a:bodyPr>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Bottom</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Transformer</a:t>
            </a:r>
          </a:p>
        </p:txBody>
      </p:sp>
      <p:pic>
        <p:nvPicPr>
          <p:cNvPr id="7" name="图片 6">
            <a:extLst>
              <a:ext uri="{FF2B5EF4-FFF2-40B4-BE49-F238E27FC236}">
                <a16:creationId xmlns:a16="http://schemas.microsoft.com/office/drawing/2014/main" id="{A90E8409-80A6-5C48-B966-9356085580AD}"/>
              </a:ext>
            </a:extLst>
          </p:cNvPr>
          <p:cNvPicPr>
            <a:picLocks noChangeAspect="1"/>
          </p:cNvPicPr>
          <p:nvPr/>
        </p:nvPicPr>
        <p:blipFill>
          <a:blip r:embed="rId4"/>
          <a:stretch>
            <a:fillRect/>
          </a:stretch>
        </p:blipFill>
        <p:spPr>
          <a:xfrm>
            <a:off x="1101785" y="2732982"/>
            <a:ext cx="6680200" cy="1968500"/>
          </a:xfrm>
          <a:prstGeom prst="rect">
            <a:avLst/>
          </a:prstGeom>
        </p:spPr>
      </p:pic>
      <p:sp>
        <p:nvSpPr>
          <p:cNvPr id="8" name="矩形 7">
            <a:extLst>
              <a:ext uri="{FF2B5EF4-FFF2-40B4-BE49-F238E27FC236}">
                <a16:creationId xmlns:a16="http://schemas.microsoft.com/office/drawing/2014/main" id="{A2DFE605-66F5-9648-BBFF-0B58C7AAA798}"/>
              </a:ext>
            </a:extLst>
          </p:cNvPr>
          <p:cNvSpPr/>
          <p:nvPr/>
        </p:nvSpPr>
        <p:spPr>
          <a:xfrm>
            <a:off x="1101785" y="4815115"/>
            <a:ext cx="2091342"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Top</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Transformer</a:t>
            </a:r>
          </a:p>
        </p:txBody>
      </p:sp>
      <p:pic>
        <p:nvPicPr>
          <p:cNvPr id="9" name="图片 8">
            <a:extLst>
              <a:ext uri="{FF2B5EF4-FFF2-40B4-BE49-F238E27FC236}">
                <a16:creationId xmlns:a16="http://schemas.microsoft.com/office/drawing/2014/main" id="{73683C78-CC6B-8242-AE07-77C3DEC35EE6}"/>
              </a:ext>
            </a:extLst>
          </p:cNvPr>
          <p:cNvPicPr>
            <a:picLocks noChangeAspect="1"/>
          </p:cNvPicPr>
          <p:nvPr/>
        </p:nvPicPr>
        <p:blipFill>
          <a:blip r:embed="rId5"/>
          <a:stretch>
            <a:fillRect/>
          </a:stretch>
        </p:blipFill>
        <p:spPr>
          <a:xfrm>
            <a:off x="1101785" y="5319979"/>
            <a:ext cx="5829300" cy="1397000"/>
          </a:xfrm>
          <a:prstGeom prst="rect">
            <a:avLst/>
          </a:prstGeom>
        </p:spPr>
      </p:pic>
      <p:sp>
        <p:nvSpPr>
          <p:cNvPr id="10" name="矩形 9">
            <a:extLst>
              <a:ext uri="{FF2B5EF4-FFF2-40B4-BE49-F238E27FC236}">
                <a16:creationId xmlns:a16="http://schemas.microsoft.com/office/drawing/2014/main" id="{AA3F2ED8-F1D5-7247-A7DA-693116999AC8}"/>
              </a:ext>
            </a:extLst>
          </p:cNvPr>
          <p:cNvSpPr/>
          <p:nvPr/>
        </p:nvSpPr>
        <p:spPr>
          <a:xfrm>
            <a:off x="7781985" y="2550093"/>
            <a:ext cx="3762419" cy="336720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Balanced</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Contextualization</a:t>
            </a:r>
          </a:p>
          <a:p>
            <a:pPr marL="742950" lvl="1" indent="-285750" algn="just">
              <a:lnSpc>
                <a:spcPct val="150000"/>
              </a:lnSpc>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将部分训练集中的</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source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entity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替换成具有特殊</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token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[MASK]</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，或者是其它任意实体。</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将最后模型输出的结果用来恢复之前被</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mask</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的实体，解决过拟合现象。</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579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9" y="1124186"/>
            <a:ext cx="7890217" cy="427778"/>
            <a:chOff x="4361263" y="1340462"/>
            <a:chExt cx="10407686"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35450" cy="194519"/>
            </a:xfrm>
            <a:prstGeom prst="rect">
              <a:avLst/>
            </a:prstGeom>
            <a:noFill/>
          </p:spPr>
          <p:txBody>
            <a:bodyPr wrap="none" lIns="91438" tIns="45719" rIns="91438" bIns="45719" rtlCol="0">
              <a:spAutoFit/>
            </a:bodyPr>
            <a:lstStyle/>
            <a:p>
              <a:pPr>
                <a:lnSpc>
                  <a:spcPct val="130000"/>
                </a:lnSpc>
              </a:pPr>
              <a:r>
                <a:rPr lang="en-US" altLang="zh-CN" dirty="0" err="1">
                  <a:solidFill>
                    <a:schemeClr val="tx2"/>
                  </a:solidFill>
                  <a:latin typeface="微软雅黑" pitchFamily="34" charset="-122"/>
                  <a:ea typeface="微软雅黑" pitchFamily="34" charset="-122"/>
                </a:rPr>
                <a:t>HittER</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Hierarchical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Transformers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Embeddings</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345849" y="303522"/>
            <a:ext cx="303870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Transformer-Based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pic>
        <p:nvPicPr>
          <p:cNvPr id="3" name="图片 2">
            <a:extLst>
              <a:ext uri="{FF2B5EF4-FFF2-40B4-BE49-F238E27FC236}">
                <a16:creationId xmlns:a16="http://schemas.microsoft.com/office/drawing/2014/main" id="{B72902FE-DB8B-EF4E-B7DA-B08359C9796D}"/>
              </a:ext>
            </a:extLst>
          </p:cNvPr>
          <p:cNvPicPr>
            <a:picLocks noChangeAspect="1"/>
          </p:cNvPicPr>
          <p:nvPr/>
        </p:nvPicPr>
        <p:blipFill>
          <a:blip r:embed="rId3"/>
          <a:stretch>
            <a:fillRect/>
          </a:stretch>
        </p:blipFill>
        <p:spPr>
          <a:xfrm>
            <a:off x="915120" y="1862154"/>
            <a:ext cx="9900166" cy="4457840"/>
          </a:xfrm>
          <a:prstGeom prst="rect">
            <a:avLst/>
          </a:prstGeom>
        </p:spPr>
      </p:pic>
    </p:spTree>
    <p:extLst>
      <p:ext uri="{BB962C8B-B14F-4D97-AF65-F5344CB8AC3E}">
        <p14:creationId xmlns:p14="http://schemas.microsoft.com/office/powerpoint/2010/main" val="14539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5" y="1124186"/>
            <a:ext cx="7597060" cy="427778"/>
            <a:chOff x="4361263" y="1340462"/>
            <a:chExt cx="10020996"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9748760"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Inductive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Prediction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Subgraph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Reasoning</a:t>
              </a:r>
              <a:r>
                <a:rPr lang="en-US" altLang="zh-CN" dirty="0">
                  <a:solidFill>
                    <a:srgbClr val="00B0F0"/>
                  </a:solidFill>
                  <a:latin typeface="微软雅黑" pitchFamily="34" charset="-122"/>
                  <a:ea typeface="微软雅黑" pitchFamily="34" charset="-122"/>
                </a:rPr>
                <a:t>(ICML</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3" name="矩形 12">
            <a:extLst>
              <a:ext uri="{FF2B5EF4-FFF2-40B4-BE49-F238E27FC236}">
                <a16:creationId xmlns:a16="http://schemas.microsoft.com/office/drawing/2014/main" id="{4A55F4A4-052E-8A49-A718-83DB0E65DC34}"/>
              </a:ext>
            </a:extLst>
          </p:cNvPr>
          <p:cNvSpPr/>
          <p:nvPr/>
        </p:nvSpPr>
        <p:spPr>
          <a:xfrm>
            <a:off x="930904" y="1769559"/>
            <a:ext cx="5835656"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Embedding-based</a:t>
            </a:r>
            <a:r>
              <a:rPr lang="zh-CN" altLang="en-US" dirty="0">
                <a:solidFill>
                  <a:schemeClr val="tx1"/>
                </a:solidFill>
                <a:latin typeface="Microsoft YaHei" panose="020B0503020204020204" pitchFamily="34" charset="-122"/>
                <a:ea typeface="Microsoft YaHei" panose="020B0503020204020204" pitchFamily="34" charset="-122"/>
              </a:rPr>
              <a:t>的方法没有</a:t>
            </a:r>
            <a:r>
              <a:rPr lang="zh-CN" altLang="en-US" dirty="0">
                <a:solidFill>
                  <a:srgbClr val="00B0F0"/>
                </a:solidFill>
                <a:latin typeface="Microsoft YaHei" panose="020B0503020204020204" pitchFamily="34" charset="-122"/>
                <a:ea typeface="Microsoft YaHei" panose="020B0503020204020204" pitchFamily="34" charset="-122"/>
              </a:rPr>
              <a:t>显式的捕获知识图谱中的规则</a:t>
            </a:r>
            <a:r>
              <a:rPr lang="zh-CN" altLang="en-US" dirty="0">
                <a:solidFill>
                  <a:schemeClr val="tx1"/>
                </a:solidFill>
                <a:latin typeface="Microsoft YaHei" panose="020B0503020204020204" pitchFamily="34" charset="-122"/>
                <a:ea typeface="Microsoft YaHei" panose="020B0503020204020204" pitchFamily="34" charset="-122"/>
              </a:rPr>
              <a:t>，并且这类方法需要对所有实体学习一个表示，仅仅</a:t>
            </a:r>
            <a:r>
              <a:rPr lang="zh-CN" altLang="en-US" dirty="0">
                <a:solidFill>
                  <a:srgbClr val="00B0F0"/>
                </a:solidFill>
                <a:latin typeface="Microsoft YaHei" panose="020B0503020204020204" pitchFamily="34" charset="-122"/>
                <a:ea typeface="Microsoft YaHei" panose="020B0503020204020204" pitchFamily="34" charset="-122"/>
              </a:rPr>
              <a:t>局限于</a:t>
            </a:r>
            <a:r>
              <a:rPr lang="en-US" altLang="zh-CN" dirty="0" err="1">
                <a:solidFill>
                  <a:srgbClr val="00B0F0"/>
                </a:solidFill>
                <a:latin typeface="Microsoft YaHei" panose="020B0503020204020204" pitchFamily="34" charset="-122"/>
                <a:ea typeface="Microsoft YaHei" panose="020B0503020204020204" pitchFamily="34" charset="-122"/>
              </a:rPr>
              <a:t>transductive</a:t>
            </a:r>
            <a:r>
              <a:rPr lang="zh-CN" altLang="en-US" dirty="0">
                <a:solidFill>
                  <a:schemeClr val="tx1"/>
                </a:solidFill>
                <a:latin typeface="Microsoft YaHei" panose="020B0503020204020204" pitchFamily="34" charset="-122"/>
                <a:ea typeface="Microsoft YaHei" panose="020B0503020204020204" pitchFamily="34" charset="-122"/>
              </a:rPr>
              <a:t>的设定。</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近期</a:t>
            </a:r>
            <a:r>
              <a:rPr lang="en-US" altLang="zh-CN" dirty="0">
                <a:solidFill>
                  <a:schemeClr val="tx1"/>
                </a:solidFill>
                <a:latin typeface="Microsoft YaHei" panose="020B0503020204020204" pitchFamily="34" charset="-122"/>
                <a:ea typeface="Microsoft YaHei" panose="020B0503020204020204" pitchFamily="34" charset="-122"/>
              </a:rPr>
              <a:t>GNN-based</a:t>
            </a:r>
            <a:r>
              <a:rPr lang="zh-CN" altLang="en-US" dirty="0">
                <a:solidFill>
                  <a:schemeClr val="tx1"/>
                </a:solidFill>
                <a:latin typeface="Microsoft YaHei" panose="020B0503020204020204" pitchFamily="34" charset="-122"/>
                <a:ea typeface="Microsoft YaHei" panose="020B0503020204020204" pitchFamily="34" charset="-122"/>
              </a:rPr>
              <a:t>的模型尽管是</a:t>
            </a:r>
            <a:r>
              <a:rPr lang="en-US" altLang="zh-CN" dirty="0">
                <a:solidFill>
                  <a:schemeClr val="tx1"/>
                </a:solidFill>
                <a:latin typeface="Microsoft YaHei" panose="020B0503020204020204" pitchFamily="34" charset="-122"/>
                <a:ea typeface="Microsoft YaHei" panose="020B0503020204020204" pitchFamily="34" charset="-122"/>
              </a:rPr>
              <a:t>inductive</a:t>
            </a:r>
            <a:r>
              <a:rPr lang="zh-CN" altLang="en-US" dirty="0">
                <a:solidFill>
                  <a:schemeClr val="tx1"/>
                </a:solidFill>
                <a:latin typeface="Microsoft YaHei" panose="020B0503020204020204" pitchFamily="34" charset="-122"/>
                <a:ea typeface="Microsoft YaHei" panose="020B0503020204020204" pitchFamily="34" charset="-122"/>
              </a:rPr>
              <a:t>的，但是需要学习实体的</a:t>
            </a:r>
            <a:r>
              <a:rPr lang="en-US" altLang="zh-CN" dirty="0">
                <a:solidFill>
                  <a:schemeClr val="tx1"/>
                </a:solidFill>
                <a:latin typeface="Microsoft YaHei" panose="020B0503020204020204" pitchFamily="34" charset="-122"/>
                <a:ea typeface="Microsoft YaHei" panose="020B0503020204020204" pitchFamily="34" charset="-122"/>
              </a:rPr>
              <a:t>embedding</a:t>
            </a:r>
            <a:r>
              <a:rPr lang="zh-CN" altLang="en-US" dirty="0">
                <a:solidFill>
                  <a:schemeClr val="tx1"/>
                </a:solidFill>
                <a:latin typeface="Microsoft YaHei" panose="020B0503020204020204" pitchFamily="34" charset="-122"/>
                <a:ea typeface="Microsoft YaHei" panose="020B0503020204020204" pitchFamily="34" charset="-122"/>
              </a:rPr>
              <a:t>，而不是着重于关系推理。</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将关系推理看成是一个</a:t>
            </a:r>
            <a:r>
              <a:rPr lang="zh-CN" altLang="en-US" dirty="0">
                <a:solidFill>
                  <a:srgbClr val="00B0F0"/>
                </a:solidFill>
                <a:latin typeface="Microsoft YaHei" panose="020B0503020204020204" pitchFamily="34" charset="-122"/>
                <a:ea typeface="Microsoft YaHei" panose="020B0503020204020204" pitchFamily="34" charset="-122"/>
              </a:rPr>
              <a:t>逻辑归纳</a:t>
            </a:r>
            <a:r>
              <a:rPr lang="zh-CN" altLang="en-US" dirty="0">
                <a:solidFill>
                  <a:schemeClr val="tx1"/>
                </a:solidFill>
                <a:latin typeface="Microsoft YaHei" panose="020B0503020204020204" pitchFamily="34" charset="-122"/>
                <a:ea typeface="Microsoft YaHei" panose="020B0503020204020204" pitchFamily="34" charset="-122"/>
              </a:rPr>
              <a:t>的问题，如果模型可以捕获到规则信息，那么就可以对未见过的实体进行关系预测了。</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4A29AAF-9DFC-6841-B793-E2CD342F9DA0}"/>
              </a:ext>
            </a:extLst>
          </p:cNvPr>
          <p:cNvPicPr>
            <a:picLocks noChangeAspect="1"/>
          </p:cNvPicPr>
          <p:nvPr/>
        </p:nvPicPr>
        <p:blipFill>
          <a:blip r:embed="rId3"/>
          <a:stretch>
            <a:fillRect/>
          </a:stretch>
        </p:blipFill>
        <p:spPr>
          <a:xfrm>
            <a:off x="7313186" y="1631592"/>
            <a:ext cx="4386477" cy="3780216"/>
          </a:xfrm>
          <a:prstGeom prst="rect">
            <a:avLst/>
          </a:prstGeom>
        </p:spPr>
      </p:pic>
      <p:pic>
        <p:nvPicPr>
          <p:cNvPr id="5" name="图片 4">
            <a:extLst>
              <a:ext uri="{FF2B5EF4-FFF2-40B4-BE49-F238E27FC236}">
                <a16:creationId xmlns:a16="http://schemas.microsoft.com/office/drawing/2014/main" id="{D0A0D108-4935-3B45-9CB7-8496FCCBF908}"/>
              </a:ext>
            </a:extLst>
          </p:cNvPr>
          <p:cNvPicPr>
            <a:picLocks noChangeAspect="1"/>
          </p:cNvPicPr>
          <p:nvPr/>
        </p:nvPicPr>
        <p:blipFill>
          <a:blip r:embed="rId4"/>
          <a:stretch>
            <a:fillRect/>
          </a:stretch>
        </p:blipFill>
        <p:spPr>
          <a:xfrm>
            <a:off x="7573433" y="5501857"/>
            <a:ext cx="4051300" cy="773277"/>
          </a:xfrm>
          <a:prstGeom prst="rect">
            <a:avLst/>
          </a:prstGeom>
        </p:spPr>
      </p:pic>
    </p:spTree>
    <p:extLst>
      <p:ext uri="{BB962C8B-B14F-4D97-AF65-F5344CB8AC3E}">
        <p14:creationId xmlns:p14="http://schemas.microsoft.com/office/powerpoint/2010/main" val="29683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5" y="1124186"/>
            <a:ext cx="7597060" cy="427778"/>
            <a:chOff x="4361263" y="1340462"/>
            <a:chExt cx="10020996"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9748760"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Inductive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Prediction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Subgraph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Reasoning</a:t>
              </a:r>
              <a:r>
                <a:rPr lang="en-US" altLang="zh-CN" dirty="0">
                  <a:solidFill>
                    <a:srgbClr val="00B0F0"/>
                  </a:solidFill>
                  <a:latin typeface="微软雅黑" pitchFamily="34" charset="-122"/>
                  <a:ea typeface="微软雅黑" pitchFamily="34" charset="-122"/>
                </a:rPr>
                <a:t>(ICML</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6" name="矩形 5">
            <a:extLst>
              <a:ext uri="{FF2B5EF4-FFF2-40B4-BE49-F238E27FC236}">
                <a16:creationId xmlns:a16="http://schemas.microsoft.com/office/drawing/2014/main" id="{07D289A1-9410-CB42-B42F-9501BEB76A0E}"/>
              </a:ext>
            </a:extLst>
          </p:cNvPr>
          <p:cNvSpPr/>
          <p:nvPr/>
        </p:nvSpPr>
        <p:spPr>
          <a:xfrm>
            <a:off x="827708" y="1628164"/>
            <a:ext cx="6724559" cy="5028556"/>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对于两个需要被预测关系的目标实体，它们之间的路径包含了被预测关系的信息</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b="1" i="1"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subgraph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extraction</a:t>
            </a:r>
          </a:p>
          <a:p>
            <a:pPr algn="just">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分别采取两个实体的</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k-hop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邻域，然后对二者</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求交集</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，然后去掉独立的点和与两个实体距离大于</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k</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的点，这样可以得到两个目标实体距离最长为</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k+1</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的所有路径作为子图。</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Node</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labeling</a:t>
            </a:r>
          </a:p>
          <a:p>
            <a:pPr algn="just">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通过度量每个节点和目标</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节点的距离</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对节点进行表示</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GNN</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scoring</a:t>
            </a:r>
          </a:p>
          <a:p>
            <a:pPr algn="just">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使用带有注意力的</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RGCN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的方法在子图上进行</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消息传递</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，最终利用两个目标节点的表示，整个</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子图的表示</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，以及</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被预测关系的表示</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，进行得分计算，得分高的目标关系为预测关系。</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E26369E-A50B-A940-B5C1-6EE5D18BF1EE}"/>
              </a:ext>
            </a:extLst>
          </p:cNvPr>
          <p:cNvPicPr>
            <a:picLocks noChangeAspect="1"/>
          </p:cNvPicPr>
          <p:nvPr/>
        </p:nvPicPr>
        <p:blipFill>
          <a:blip r:embed="rId3"/>
          <a:stretch>
            <a:fillRect/>
          </a:stretch>
        </p:blipFill>
        <p:spPr>
          <a:xfrm>
            <a:off x="8167246" y="1881505"/>
            <a:ext cx="3392122" cy="4099681"/>
          </a:xfrm>
          <a:prstGeom prst="rect">
            <a:avLst/>
          </a:prstGeom>
        </p:spPr>
      </p:pic>
      <p:pic>
        <p:nvPicPr>
          <p:cNvPr id="9" name="图片 8">
            <a:extLst>
              <a:ext uri="{FF2B5EF4-FFF2-40B4-BE49-F238E27FC236}">
                <a16:creationId xmlns:a16="http://schemas.microsoft.com/office/drawing/2014/main" id="{86FB096B-56E6-9645-9A73-4DBB42D4187A}"/>
              </a:ext>
            </a:extLst>
          </p:cNvPr>
          <p:cNvPicPr>
            <a:picLocks noChangeAspect="1"/>
          </p:cNvPicPr>
          <p:nvPr/>
        </p:nvPicPr>
        <p:blipFill>
          <a:blip r:embed="rId4"/>
          <a:stretch>
            <a:fillRect/>
          </a:stretch>
        </p:blipFill>
        <p:spPr>
          <a:xfrm>
            <a:off x="7901768" y="1881504"/>
            <a:ext cx="3657600" cy="3987800"/>
          </a:xfrm>
          <a:prstGeom prst="rect">
            <a:avLst/>
          </a:prstGeom>
        </p:spPr>
      </p:pic>
      <p:pic>
        <p:nvPicPr>
          <p:cNvPr id="10" name="图片 9">
            <a:extLst>
              <a:ext uri="{FF2B5EF4-FFF2-40B4-BE49-F238E27FC236}">
                <a16:creationId xmlns:a16="http://schemas.microsoft.com/office/drawing/2014/main" id="{072F9C61-11BF-1544-BE73-E12EBD145C68}"/>
              </a:ext>
            </a:extLst>
          </p:cNvPr>
          <p:cNvPicPr>
            <a:picLocks noChangeAspect="1"/>
          </p:cNvPicPr>
          <p:nvPr/>
        </p:nvPicPr>
        <p:blipFill>
          <a:blip r:embed="rId5"/>
          <a:stretch>
            <a:fillRect/>
          </a:stretch>
        </p:blipFill>
        <p:spPr>
          <a:xfrm>
            <a:off x="7552267" y="2135982"/>
            <a:ext cx="4469850" cy="3478844"/>
          </a:xfrm>
          <a:prstGeom prst="rect">
            <a:avLst/>
          </a:prstGeom>
        </p:spPr>
      </p:pic>
      <p:sp>
        <p:nvSpPr>
          <p:cNvPr id="21" name="矩形 20">
            <a:extLst>
              <a:ext uri="{FF2B5EF4-FFF2-40B4-BE49-F238E27FC236}">
                <a16:creationId xmlns:a16="http://schemas.microsoft.com/office/drawing/2014/main" id="{509EE104-0C63-E24B-A554-F85752B8D6F2}"/>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Tree>
    <p:extLst>
      <p:ext uri="{BB962C8B-B14F-4D97-AF65-F5344CB8AC3E}">
        <p14:creationId xmlns:p14="http://schemas.microsoft.com/office/powerpoint/2010/main" val="34669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ppt_x"/>
                                          </p:val>
                                        </p:tav>
                                      </p:tavLst>
                                    </p:anim>
                                    <p:anim calcmode="lin" valueType="num">
                                      <p:cBhvr additive="base">
                                        <p:cTn id="25" dur="500"/>
                                        <p:tgtEl>
                                          <p:spTgt spid="9"/>
                                        </p:tgtEl>
                                        <p:attrNameLst>
                                          <p:attrName>ppt_y</p:attrName>
                                        </p:attrNameLst>
                                      </p:cBhvr>
                                      <p:tavLst>
                                        <p:tav tm="0">
                                          <p:val>
                                            <p:strVal val="ppt_y"/>
                                          </p:val>
                                        </p:tav>
                                        <p:tav tm="100000">
                                          <p:val>
                                            <p:strVal val="1+ppt_h/2"/>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8065328" cy="427778"/>
            <a:chOff x="4361263" y="1340462"/>
            <a:chExt cx="1063867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36643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Entity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Paths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5" name="矩形 14">
            <a:extLst>
              <a:ext uri="{FF2B5EF4-FFF2-40B4-BE49-F238E27FC236}">
                <a16:creationId xmlns:a16="http://schemas.microsoft.com/office/drawing/2014/main" id="{DF17794B-8BF9-7840-9D5E-6516D52548E9}"/>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6" name="矩形 15">
            <a:extLst>
              <a:ext uri="{FF2B5EF4-FFF2-40B4-BE49-F238E27FC236}">
                <a16:creationId xmlns:a16="http://schemas.microsoft.com/office/drawing/2014/main" id="{B3C8766B-D772-6446-B518-A6337488D718}"/>
              </a:ext>
            </a:extLst>
          </p:cNvPr>
          <p:cNvSpPr/>
          <p:nvPr/>
        </p:nvSpPr>
        <p:spPr>
          <a:xfrm>
            <a:off x="930904" y="1769559"/>
            <a:ext cx="10338229"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Embedding-based</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model</a:t>
            </a:r>
            <a:r>
              <a:rPr lang="zh-CN" altLang="en-US" dirty="0">
                <a:solidFill>
                  <a:schemeClr val="tx1"/>
                </a:solidFill>
                <a:latin typeface="Microsoft YaHei" panose="020B0503020204020204" pitchFamily="34" charset="-122"/>
                <a:ea typeface="Microsoft YaHei" panose="020B0503020204020204" pitchFamily="34" charset="-122"/>
              </a:rPr>
              <a:t>没有捕获头尾实体间的</a:t>
            </a:r>
            <a:r>
              <a:rPr lang="zh-CN" altLang="en-US" dirty="0">
                <a:solidFill>
                  <a:srgbClr val="00B0F0"/>
                </a:solidFill>
                <a:latin typeface="Microsoft YaHei" panose="020B0503020204020204" pitchFamily="34" charset="-122"/>
                <a:ea typeface="Microsoft YaHei" panose="020B0503020204020204" pitchFamily="34" charset="-122"/>
              </a:rPr>
              <a:t>路径信息</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Path-based</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model</a:t>
            </a:r>
            <a:r>
              <a:rPr lang="zh-CN" altLang="en-US" dirty="0">
                <a:solidFill>
                  <a:schemeClr val="tx1"/>
                </a:solidFill>
                <a:latin typeface="Microsoft YaHei" panose="020B0503020204020204" pitchFamily="34" charset="-122"/>
                <a:ea typeface="Microsoft YaHei" panose="020B0503020204020204" pitchFamily="34" charset="-122"/>
              </a:rPr>
              <a:t>旨在从头尾实体路径中建模</a:t>
            </a:r>
            <a:r>
              <a:rPr lang="zh-CN" altLang="en-US" dirty="0">
                <a:solidFill>
                  <a:srgbClr val="00B0F0"/>
                </a:solidFill>
                <a:latin typeface="Microsoft YaHei" panose="020B0503020204020204" pitchFamily="34" charset="-122"/>
                <a:ea typeface="Microsoft YaHei" panose="020B0503020204020204" pitchFamily="34" charset="-122"/>
              </a:rPr>
              <a:t>通用的逻辑规则</a:t>
            </a:r>
            <a:r>
              <a:rPr lang="zh-CN" altLang="en-US" dirty="0">
                <a:solidFill>
                  <a:schemeClr val="tx1"/>
                </a:solidFill>
                <a:latin typeface="Microsoft YaHei" panose="020B0503020204020204" pitchFamily="34" charset="-122"/>
                <a:ea typeface="Microsoft YaHei" panose="020B0503020204020204" pitchFamily="34" charset="-122"/>
              </a:rPr>
              <a:t>，但是有用的规则是</a:t>
            </a:r>
            <a:r>
              <a:rPr lang="zh-CN" altLang="en-US" dirty="0">
                <a:solidFill>
                  <a:srgbClr val="00B0F0"/>
                </a:solidFill>
                <a:latin typeface="Microsoft YaHei" panose="020B0503020204020204" pitchFamily="34" charset="-122"/>
                <a:ea typeface="Microsoft YaHei" panose="020B0503020204020204" pitchFamily="34" charset="-122"/>
              </a:rPr>
              <a:t>非常稀少</a:t>
            </a:r>
            <a:r>
              <a:rPr lang="zh-CN" altLang="en-US" dirty="0">
                <a:solidFill>
                  <a:schemeClr val="tx1"/>
                </a:solidFill>
                <a:latin typeface="Microsoft YaHei" panose="020B0503020204020204" pitchFamily="34" charset="-122"/>
                <a:ea typeface="Microsoft YaHei" panose="020B0503020204020204" pitchFamily="34" charset="-122"/>
              </a:rPr>
              <a:t>的，这制约了这类模型的性能。</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Relational</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Context</a:t>
            </a:r>
            <a:r>
              <a:rPr lang="zh-CN" altLang="en-US" dirty="0">
                <a:solidFill>
                  <a:schemeClr val="tx1"/>
                </a:solidFill>
                <a:latin typeface="Microsoft YaHei" panose="020B0503020204020204" pitchFamily="34" charset="-122"/>
                <a:ea typeface="Microsoft YaHei" panose="020B0503020204020204" pitchFamily="34" charset="-122"/>
              </a:rPr>
              <a:t>：通过一个</a:t>
            </a:r>
            <a:r>
              <a:rPr lang="en-US" altLang="zh-CN" dirty="0">
                <a:solidFill>
                  <a:srgbClr val="00B0F0"/>
                </a:solidFill>
                <a:latin typeface="Microsoft YaHei" panose="020B0503020204020204" pitchFamily="34" charset="-122"/>
                <a:ea typeface="Microsoft YaHei" panose="020B0503020204020204" pitchFamily="34" charset="-122"/>
              </a:rPr>
              <a:t>edge-based</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message</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passing</a:t>
            </a:r>
            <a:r>
              <a:rPr lang="zh-CN" altLang="en-US" dirty="0">
                <a:solidFill>
                  <a:schemeClr val="tx1"/>
                </a:solidFill>
                <a:latin typeface="Microsoft YaHei" panose="020B0503020204020204" pitchFamily="34" charset="-122"/>
                <a:ea typeface="Microsoft YaHei" panose="020B0503020204020204" pitchFamily="34" charset="-122"/>
              </a:rPr>
              <a:t>方式来获取实体周围的上下文信息。</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Relational</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Paths:</a:t>
            </a:r>
            <a:r>
              <a:rPr lang="zh-CN" altLang="en-US" dirty="0">
                <a:solidFill>
                  <a:schemeClr val="tx1"/>
                </a:solidFill>
                <a:latin typeface="Microsoft YaHei" panose="020B0503020204020204" pitchFamily="34" charset="-122"/>
                <a:ea typeface="Microsoft YaHei" panose="020B0503020204020204" pitchFamily="34" charset="-122"/>
              </a:rPr>
              <a:t> 考虑两个节点之间所有的</a:t>
            </a:r>
            <a:r>
              <a:rPr lang="zh-CN" altLang="en-US" dirty="0">
                <a:solidFill>
                  <a:srgbClr val="00B0F0"/>
                </a:solidFill>
                <a:latin typeface="Microsoft YaHei" panose="020B0503020204020204" pitchFamily="34" charset="-122"/>
                <a:ea typeface="Microsoft YaHei" panose="020B0503020204020204" pitchFamily="34" charset="-122"/>
              </a:rPr>
              <a:t>路径信息</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Adaptively</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Integrating</a:t>
            </a:r>
            <a:r>
              <a:rPr lang="zh-CN" altLang="en-US" dirty="0">
                <a:solidFill>
                  <a:schemeClr val="tx1"/>
                </a:solidFill>
                <a:latin typeface="Microsoft YaHei" panose="020B0503020204020204" pitchFamily="34" charset="-122"/>
                <a:ea typeface="Microsoft YaHei" panose="020B0503020204020204" pitchFamily="34" charset="-122"/>
              </a:rPr>
              <a:t>：通过一个</a:t>
            </a:r>
            <a:r>
              <a:rPr lang="en-US" altLang="zh-CN" dirty="0">
                <a:solidFill>
                  <a:schemeClr val="tx1"/>
                </a:solidFill>
                <a:latin typeface="Microsoft YaHei" panose="020B0503020204020204" pitchFamily="34" charset="-122"/>
                <a:ea typeface="Microsoft YaHei" panose="020B0503020204020204" pitchFamily="34" charset="-122"/>
              </a:rPr>
              <a:t>Attention</a:t>
            </a:r>
            <a:r>
              <a:rPr lang="zh-CN" altLang="en-US" dirty="0">
                <a:solidFill>
                  <a:schemeClr val="tx1"/>
                </a:solidFill>
                <a:latin typeface="Microsoft YaHei" panose="020B0503020204020204" pitchFamily="34" charset="-122"/>
                <a:ea typeface="Microsoft YaHei" panose="020B0503020204020204" pitchFamily="34" charset="-122"/>
              </a:rPr>
              <a:t>来</a:t>
            </a:r>
            <a:r>
              <a:rPr lang="zh-CN" altLang="en-US" dirty="0">
                <a:solidFill>
                  <a:srgbClr val="00B0F0"/>
                </a:solidFill>
                <a:latin typeface="Microsoft YaHei" panose="020B0503020204020204" pitchFamily="34" charset="-122"/>
                <a:ea typeface="Microsoft YaHei" panose="020B0503020204020204" pitchFamily="34" charset="-122"/>
              </a:rPr>
              <a:t>适应性的结合</a:t>
            </a:r>
            <a:r>
              <a:rPr lang="en-US" altLang="zh-CN" dirty="0">
                <a:solidFill>
                  <a:schemeClr val="tx1"/>
                </a:solidFill>
                <a:latin typeface="Microsoft YaHei" panose="020B0503020204020204" pitchFamily="34" charset="-122"/>
                <a:ea typeface="Microsoft YaHei" panose="020B0503020204020204" pitchFamily="34" charset="-122"/>
              </a:rPr>
              <a:t>Relation</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Context</a:t>
            </a:r>
            <a:r>
              <a:rPr lang="zh-CN" altLang="en-US" dirty="0">
                <a:solidFill>
                  <a:schemeClr val="tx1"/>
                </a:solidFill>
                <a:latin typeface="Microsoft YaHei" panose="020B0503020204020204" pitchFamily="34" charset="-122"/>
                <a:ea typeface="Microsoft YaHei" panose="020B0503020204020204" pitchFamily="34" charset="-122"/>
              </a:rPr>
              <a:t>和</a:t>
            </a:r>
            <a:r>
              <a:rPr lang="en-US" altLang="zh-CN" dirty="0">
                <a:solidFill>
                  <a:schemeClr val="tx1"/>
                </a:solidFill>
                <a:latin typeface="Microsoft YaHei" panose="020B0503020204020204" pitchFamily="34" charset="-122"/>
                <a:ea typeface="Microsoft YaHei" panose="020B0503020204020204" pitchFamily="34" charset="-122"/>
              </a:rPr>
              <a:t>Relational</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Paths</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err="1">
                <a:solidFill>
                  <a:schemeClr val="tx1"/>
                </a:solidFill>
                <a:latin typeface="Microsoft YaHei" panose="020B0503020204020204" pitchFamily="34" charset="-122"/>
                <a:ea typeface="Microsoft YaHei" panose="020B0503020204020204" pitchFamily="34" charset="-122"/>
              </a:rPr>
              <a:t>PathCon</a:t>
            </a:r>
            <a:r>
              <a:rPr lang="zh-CN" altLang="en-US" dirty="0">
                <a:solidFill>
                  <a:schemeClr val="tx1"/>
                </a:solidFill>
                <a:latin typeface="Microsoft YaHei" panose="020B0503020204020204" pitchFamily="34" charset="-122"/>
                <a:ea typeface="Microsoft YaHei" panose="020B0503020204020204" pitchFamily="34" charset="-122"/>
              </a:rPr>
              <a:t>表示</a:t>
            </a:r>
            <a:r>
              <a:rPr lang="en-US" altLang="zh-CN" dirty="0">
                <a:solidFill>
                  <a:schemeClr val="tx1"/>
                </a:solidFill>
                <a:latin typeface="Microsoft YaHei" panose="020B0503020204020204" pitchFamily="34" charset="-122"/>
                <a:ea typeface="Microsoft YaHei" panose="020B0503020204020204" pitchFamily="34" charset="-122"/>
              </a:rPr>
              <a:t>context</a:t>
            </a:r>
            <a:r>
              <a:rPr lang="zh-CN" altLang="en-US" dirty="0">
                <a:solidFill>
                  <a:schemeClr val="tx1"/>
                </a:solidFill>
                <a:latin typeface="Microsoft YaHei" panose="020B0503020204020204" pitchFamily="34" charset="-122"/>
                <a:ea typeface="Microsoft YaHei" panose="020B0503020204020204" pitchFamily="34" charset="-122"/>
              </a:rPr>
              <a:t>和</a:t>
            </a:r>
            <a:r>
              <a:rPr lang="en-US" altLang="zh-CN" dirty="0">
                <a:solidFill>
                  <a:schemeClr val="tx1"/>
                </a:solidFill>
                <a:latin typeface="Microsoft YaHei" panose="020B0503020204020204" pitchFamily="34" charset="-122"/>
                <a:ea typeface="Microsoft YaHei" panose="020B0503020204020204" pitchFamily="34" charset="-122"/>
              </a:rPr>
              <a:t>path</a:t>
            </a:r>
            <a:r>
              <a:rPr lang="zh-CN" altLang="en-US" dirty="0">
                <a:solidFill>
                  <a:schemeClr val="tx1"/>
                </a:solidFill>
                <a:latin typeface="Microsoft YaHei" panose="020B0503020204020204" pitchFamily="34" charset="-122"/>
                <a:ea typeface="Microsoft YaHei" panose="020B0503020204020204" pitchFamily="34" charset="-122"/>
              </a:rPr>
              <a:t>都是通过</a:t>
            </a:r>
            <a:r>
              <a:rPr lang="zh-CN" altLang="en-US" dirty="0">
                <a:solidFill>
                  <a:srgbClr val="00B0F0"/>
                </a:solidFill>
                <a:latin typeface="Microsoft YaHei" panose="020B0503020204020204" pitchFamily="34" charset="-122"/>
                <a:ea typeface="Microsoft YaHei" panose="020B0503020204020204" pitchFamily="34" charset="-122"/>
              </a:rPr>
              <a:t>关系类型</a:t>
            </a:r>
            <a:r>
              <a:rPr lang="zh-CN" altLang="en-US" dirty="0">
                <a:solidFill>
                  <a:schemeClr val="tx1"/>
                </a:solidFill>
                <a:latin typeface="Microsoft YaHei" panose="020B0503020204020204" pitchFamily="34" charset="-122"/>
                <a:ea typeface="Microsoft YaHei" panose="020B0503020204020204" pitchFamily="34" charset="-122"/>
              </a:rPr>
              <a:t>，所以该模型是</a:t>
            </a:r>
            <a:r>
              <a:rPr lang="en-US" altLang="zh-CN" dirty="0">
                <a:solidFill>
                  <a:schemeClr val="tx1"/>
                </a:solidFill>
                <a:latin typeface="Microsoft YaHei" panose="020B0503020204020204" pitchFamily="34" charset="-122"/>
                <a:ea typeface="Microsoft YaHei" panose="020B0503020204020204" pitchFamily="34" charset="-122"/>
              </a:rPr>
              <a:t>inductive</a:t>
            </a:r>
            <a:r>
              <a:rPr lang="zh-CN" altLang="en-US" dirty="0">
                <a:solidFill>
                  <a:schemeClr val="tx1"/>
                </a:solidFill>
                <a:latin typeface="Microsoft YaHei" panose="020B0503020204020204" pitchFamily="34" charset="-122"/>
                <a:ea typeface="Microsoft YaHei" panose="020B0503020204020204" pitchFamily="34" charset="-122"/>
              </a:rPr>
              <a:t>设定。</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978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8065328" cy="427778"/>
            <a:chOff x="4361263" y="1340462"/>
            <a:chExt cx="1063867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36643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Entity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Paths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5" name="矩形 14">
            <a:extLst>
              <a:ext uri="{FF2B5EF4-FFF2-40B4-BE49-F238E27FC236}">
                <a16:creationId xmlns:a16="http://schemas.microsoft.com/office/drawing/2014/main" id="{DF17794B-8BF9-7840-9D5E-6516D52548E9}"/>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3" name="矩形 2">
            <a:extLst>
              <a:ext uri="{FF2B5EF4-FFF2-40B4-BE49-F238E27FC236}">
                <a16:creationId xmlns:a16="http://schemas.microsoft.com/office/drawing/2014/main" id="{AEA2F6CD-73CC-0F45-A291-18966F212D96}"/>
              </a:ext>
            </a:extLst>
          </p:cNvPr>
          <p:cNvSpPr/>
          <p:nvPr/>
        </p:nvSpPr>
        <p:spPr>
          <a:xfrm>
            <a:off x="847547" y="1633117"/>
            <a:ext cx="2557110"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Problem</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Formulation</a:t>
            </a:r>
          </a:p>
        </p:txBody>
      </p:sp>
      <p:pic>
        <p:nvPicPr>
          <p:cNvPr id="5" name="图片 4">
            <a:extLst>
              <a:ext uri="{FF2B5EF4-FFF2-40B4-BE49-F238E27FC236}">
                <a16:creationId xmlns:a16="http://schemas.microsoft.com/office/drawing/2014/main" id="{A36A780B-AA05-CC49-AC0A-73E033E8F396}"/>
              </a:ext>
            </a:extLst>
          </p:cNvPr>
          <p:cNvPicPr>
            <a:picLocks noChangeAspect="1"/>
          </p:cNvPicPr>
          <p:nvPr/>
        </p:nvPicPr>
        <p:blipFill>
          <a:blip r:embed="rId3"/>
          <a:stretch>
            <a:fillRect/>
          </a:stretch>
        </p:blipFill>
        <p:spPr>
          <a:xfrm>
            <a:off x="1078008" y="2264459"/>
            <a:ext cx="2489200" cy="4572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4419F17-77C6-0F4C-83DA-597710FEFD7D}"/>
                  </a:ext>
                </a:extLst>
              </p:cNvPr>
              <p:cNvSpPr txBox="1"/>
              <p:nvPr/>
            </p:nvSpPr>
            <p:spPr>
              <a:xfrm>
                <a:off x="3649133" y="2308393"/>
                <a:ext cx="3975166" cy="369332"/>
              </a:xfrm>
              <a:prstGeom prst="rect">
                <a:avLst/>
              </a:prstGeom>
              <a:noFill/>
            </p:spPr>
            <p:txBody>
              <a:bodyPr wrap="square" rtlCol="0">
                <a:spAutoFit/>
              </a:bodyPr>
              <a:lstStyle/>
              <a:p>
                <a14:m>
                  <m:oMath xmlns:m="http://schemas.openxmlformats.org/officeDocument/2006/math">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oMath>
                </a14:m>
                <a:r>
                  <a:rPr kumimoji="1" lang="zh-CN" altLang="en-US" dirty="0"/>
                  <a:t>是关系类型的先验概率分布</a:t>
                </a:r>
              </a:p>
            </p:txBody>
          </p:sp>
        </mc:Choice>
        <mc:Fallback xmlns="">
          <p:sp>
            <p:nvSpPr>
              <p:cNvPr id="6" name="文本框 5">
                <a:extLst>
                  <a:ext uri="{FF2B5EF4-FFF2-40B4-BE49-F238E27FC236}">
                    <a16:creationId xmlns:a16="http://schemas.microsoft.com/office/drawing/2014/main" id="{B4419F17-77C6-0F4C-83DA-597710FEFD7D}"/>
                  </a:ext>
                </a:extLst>
              </p:cNvPr>
              <p:cNvSpPr txBox="1">
                <a:spLocks noRot="1" noChangeAspect="1" noMove="1" noResize="1" noEditPoints="1" noAdjustHandles="1" noChangeArrowheads="1" noChangeShapeType="1" noTextEdit="1"/>
              </p:cNvSpPr>
              <p:nvPr/>
            </p:nvSpPr>
            <p:spPr>
              <a:xfrm>
                <a:off x="3649133" y="2308393"/>
                <a:ext cx="3975166" cy="369332"/>
              </a:xfrm>
              <a:prstGeom prst="rect">
                <a:avLst/>
              </a:prstGeom>
              <a:blipFill>
                <a:blip r:embed="rId4"/>
                <a:stretch>
                  <a:fillRect t="-6667" b="-26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FF70CE3-D73F-A04F-9F7D-5AF7FC4AC374}"/>
              </a:ext>
            </a:extLst>
          </p:cNvPr>
          <p:cNvPicPr>
            <a:picLocks noChangeAspect="1"/>
          </p:cNvPicPr>
          <p:nvPr/>
        </p:nvPicPr>
        <p:blipFill>
          <a:blip r:embed="rId5"/>
          <a:stretch>
            <a:fillRect/>
          </a:stretch>
        </p:blipFill>
        <p:spPr>
          <a:xfrm>
            <a:off x="1340810" y="2703310"/>
            <a:ext cx="4452795" cy="1318156"/>
          </a:xfrm>
          <a:prstGeom prst="rect">
            <a:avLst/>
          </a:prstGeom>
        </p:spPr>
      </p:pic>
      <p:pic>
        <p:nvPicPr>
          <p:cNvPr id="10" name="图片 9">
            <a:extLst>
              <a:ext uri="{FF2B5EF4-FFF2-40B4-BE49-F238E27FC236}">
                <a16:creationId xmlns:a16="http://schemas.microsoft.com/office/drawing/2014/main" id="{15977619-9D22-4B4D-85AB-B369A31705C9}"/>
              </a:ext>
            </a:extLst>
          </p:cNvPr>
          <p:cNvPicPr>
            <a:picLocks noChangeAspect="1"/>
          </p:cNvPicPr>
          <p:nvPr/>
        </p:nvPicPr>
        <p:blipFill>
          <a:blip r:embed="rId6"/>
          <a:stretch>
            <a:fillRect/>
          </a:stretch>
        </p:blipFill>
        <p:spPr>
          <a:xfrm>
            <a:off x="7094182" y="2378062"/>
            <a:ext cx="4851039" cy="3475941"/>
          </a:xfrm>
          <a:prstGeom prst="rect">
            <a:avLst/>
          </a:prstGeom>
        </p:spPr>
      </p:pic>
      <p:sp>
        <p:nvSpPr>
          <p:cNvPr id="11" name="矩形 10">
            <a:extLst>
              <a:ext uri="{FF2B5EF4-FFF2-40B4-BE49-F238E27FC236}">
                <a16:creationId xmlns:a16="http://schemas.microsoft.com/office/drawing/2014/main" id="{B8DD88C8-D353-6147-B030-263137AC6BB7}"/>
              </a:ext>
            </a:extLst>
          </p:cNvPr>
          <p:cNvSpPr/>
          <p:nvPr/>
        </p:nvSpPr>
        <p:spPr>
          <a:xfrm>
            <a:off x="930903" y="4046363"/>
            <a:ext cx="2262158"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Relational</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Context</a:t>
            </a:r>
          </a:p>
        </p:txBody>
      </p:sp>
      <p:pic>
        <p:nvPicPr>
          <p:cNvPr id="12" name="图片 11">
            <a:extLst>
              <a:ext uri="{FF2B5EF4-FFF2-40B4-BE49-F238E27FC236}">
                <a16:creationId xmlns:a16="http://schemas.microsoft.com/office/drawing/2014/main" id="{C4D3FD54-2098-B44F-B7EB-7B6B7FDBA47A}"/>
              </a:ext>
            </a:extLst>
          </p:cNvPr>
          <p:cNvPicPr>
            <a:picLocks noChangeAspect="1"/>
          </p:cNvPicPr>
          <p:nvPr/>
        </p:nvPicPr>
        <p:blipFill>
          <a:blip r:embed="rId7"/>
          <a:stretch>
            <a:fillRect/>
          </a:stretch>
        </p:blipFill>
        <p:spPr>
          <a:xfrm>
            <a:off x="1384299" y="4562949"/>
            <a:ext cx="4711700" cy="1143000"/>
          </a:xfrm>
          <a:prstGeom prst="rect">
            <a:avLst/>
          </a:prstGeom>
        </p:spPr>
      </p:pic>
      <p:pic>
        <p:nvPicPr>
          <p:cNvPr id="13" name="图片 12">
            <a:extLst>
              <a:ext uri="{FF2B5EF4-FFF2-40B4-BE49-F238E27FC236}">
                <a16:creationId xmlns:a16="http://schemas.microsoft.com/office/drawing/2014/main" id="{3A94C2D9-3195-2341-81B8-71A346640B4E}"/>
              </a:ext>
            </a:extLst>
          </p:cNvPr>
          <p:cNvPicPr>
            <a:picLocks noChangeAspect="1"/>
          </p:cNvPicPr>
          <p:nvPr/>
        </p:nvPicPr>
        <p:blipFill>
          <a:blip r:embed="rId8"/>
          <a:stretch>
            <a:fillRect/>
          </a:stretch>
        </p:blipFill>
        <p:spPr>
          <a:xfrm>
            <a:off x="1384299" y="5733814"/>
            <a:ext cx="4648200" cy="457200"/>
          </a:xfrm>
          <a:prstGeom prst="rect">
            <a:avLst/>
          </a:prstGeom>
        </p:spPr>
      </p:pic>
    </p:spTree>
    <p:extLst>
      <p:ext uri="{BB962C8B-B14F-4D97-AF65-F5344CB8AC3E}">
        <p14:creationId xmlns:p14="http://schemas.microsoft.com/office/powerpoint/2010/main" val="351714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5017268" y="758267"/>
            <a:ext cx="3280979"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Introduction</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1" name="文本框 70"/>
          <p:cNvSpPr txBox="1"/>
          <p:nvPr/>
        </p:nvSpPr>
        <p:spPr>
          <a:xfrm>
            <a:off x="5017269" y="1959123"/>
            <a:ext cx="3908618"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Contextualized KGC</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2" name="文本框 71"/>
          <p:cNvSpPr txBox="1"/>
          <p:nvPr/>
        </p:nvSpPr>
        <p:spPr>
          <a:xfrm>
            <a:off x="5017269" y="3060453"/>
            <a:ext cx="3908618"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Commonsense KGC</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3" name="文本框 72"/>
          <p:cNvSpPr txBox="1"/>
          <p:nvPr/>
        </p:nvSpPr>
        <p:spPr>
          <a:xfrm>
            <a:off x="5017268" y="4322171"/>
            <a:ext cx="5413264"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Few-Shot KGC</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683721" y="3075521"/>
            <a:ext cx="1576072" cy="923330"/>
          </a:xfrm>
          <a:prstGeom prst="rect">
            <a:avLst/>
          </a:prstGeom>
        </p:spPr>
        <p:txBody>
          <a:bodyPr wrap="none">
            <a:spAutoFit/>
          </a:bodyPr>
          <a:lstStyle/>
          <a:p>
            <a:r>
              <a:rPr kumimoji="1" lang="zh-CN" altLang="en-US" sz="5400" b="1" dirty="0">
                <a:solidFill>
                  <a:schemeClr val="bg1"/>
                </a:solidFill>
                <a:latin typeface="方正清刻本悦宋简体" panose="02000000000000000000" pitchFamily="2" charset="-122"/>
                <a:ea typeface="方正清刻本悦宋简体" panose="02000000000000000000" pitchFamily="2" charset="-122"/>
              </a:rPr>
              <a:t>目录</a:t>
            </a:r>
          </a:p>
        </p:txBody>
      </p:sp>
      <p:sp>
        <p:nvSpPr>
          <p:cNvPr id="129" name="文本框 128"/>
          <p:cNvSpPr txBox="1"/>
          <p:nvPr/>
        </p:nvSpPr>
        <p:spPr>
          <a:xfrm>
            <a:off x="4008832" y="68204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01</a:t>
            </a:r>
          </a:p>
        </p:txBody>
      </p:sp>
      <p:sp>
        <p:nvSpPr>
          <p:cNvPr id="130" name="矩形 129"/>
          <p:cNvSpPr/>
          <p:nvPr/>
        </p:nvSpPr>
        <p:spPr>
          <a:xfrm>
            <a:off x="4008832" y="6219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023294" y="1866790"/>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02</a:t>
            </a:r>
          </a:p>
        </p:txBody>
      </p:sp>
      <p:sp>
        <p:nvSpPr>
          <p:cNvPr id="134" name="矩形 133"/>
          <p:cNvSpPr/>
          <p:nvPr/>
        </p:nvSpPr>
        <p:spPr>
          <a:xfrm>
            <a:off x="4023294" y="1806733"/>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4008832" y="298931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03</a:t>
            </a:r>
          </a:p>
        </p:txBody>
      </p:sp>
      <p:sp>
        <p:nvSpPr>
          <p:cNvPr id="136" name="矩形 135"/>
          <p:cNvSpPr/>
          <p:nvPr/>
        </p:nvSpPr>
        <p:spPr>
          <a:xfrm>
            <a:off x="4008832" y="292926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4023294" y="4220861"/>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04</a:t>
            </a:r>
          </a:p>
        </p:txBody>
      </p:sp>
      <p:sp>
        <p:nvSpPr>
          <p:cNvPr id="140" name="矩形 139"/>
          <p:cNvSpPr/>
          <p:nvPr/>
        </p:nvSpPr>
        <p:spPr>
          <a:xfrm>
            <a:off x="4023294" y="41608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EE9D814-9FF9-4740-84EA-7B17F4AD9B0C}"/>
              </a:ext>
            </a:extLst>
          </p:cNvPr>
          <p:cNvSpPr txBox="1"/>
          <p:nvPr/>
        </p:nvSpPr>
        <p:spPr>
          <a:xfrm>
            <a:off x="5714841" y="4396229"/>
            <a:ext cx="184731" cy="369332"/>
          </a:xfrm>
          <a:prstGeom prst="rect">
            <a:avLst/>
          </a:prstGeom>
          <a:noFill/>
        </p:spPr>
        <p:txBody>
          <a:bodyPr wrap="square" rtlCol="0">
            <a:spAutoFit/>
          </a:bodyPr>
          <a:lstStyle/>
          <a:p>
            <a:endParaRPr kumimoji="1" lang="zh-CN" altLang="en-US" dirty="0"/>
          </a:p>
        </p:txBody>
      </p:sp>
      <p:sp>
        <p:nvSpPr>
          <p:cNvPr id="17" name="文本框 16">
            <a:extLst>
              <a:ext uri="{FF2B5EF4-FFF2-40B4-BE49-F238E27FC236}">
                <a16:creationId xmlns:a16="http://schemas.microsoft.com/office/drawing/2014/main" id="{465C01F2-16A7-4B97-95CF-9C2B6A6BCE46}"/>
              </a:ext>
            </a:extLst>
          </p:cNvPr>
          <p:cNvSpPr txBox="1"/>
          <p:nvPr/>
        </p:nvSpPr>
        <p:spPr>
          <a:xfrm>
            <a:off x="5017269" y="5563478"/>
            <a:ext cx="5413264"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Summary</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and</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Outlook</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9A637639-8974-4907-9D7B-4B562A7BB5F7}"/>
              </a:ext>
            </a:extLst>
          </p:cNvPr>
          <p:cNvSpPr txBox="1"/>
          <p:nvPr/>
        </p:nvSpPr>
        <p:spPr>
          <a:xfrm>
            <a:off x="4023295" y="5480642"/>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05</a:t>
            </a:r>
          </a:p>
        </p:txBody>
      </p:sp>
      <p:sp>
        <p:nvSpPr>
          <p:cNvPr id="19" name="矩形 18">
            <a:extLst>
              <a:ext uri="{FF2B5EF4-FFF2-40B4-BE49-F238E27FC236}">
                <a16:creationId xmlns:a16="http://schemas.microsoft.com/office/drawing/2014/main" id="{4033DCE2-587D-4DC5-BCD6-0DF28762FDA1}"/>
              </a:ext>
            </a:extLst>
          </p:cNvPr>
          <p:cNvSpPr/>
          <p:nvPr/>
        </p:nvSpPr>
        <p:spPr>
          <a:xfrm>
            <a:off x="4023295" y="5420585"/>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C693292-94DD-4E44-93D4-51FA34020D23}"/>
              </a:ext>
            </a:extLst>
          </p:cNvPr>
          <p:cNvSpPr txBox="1"/>
          <p:nvPr/>
        </p:nvSpPr>
        <p:spPr>
          <a:xfrm>
            <a:off x="5714842" y="5656010"/>
            <a:ext cx="184731"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1877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8065328" cy="427778"/>
            <a:chOff x="4361263" y="1340462"/>
            <a:chExt cx="1063867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36643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Entity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Paths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5" name="矩形 14">
            <a:extLst>
              <a:ext uri="{FF2B5EF4-FFF2-40B4-BE49-F238E27FC236}">
                <a16:creationId xmlns:a16="http://schemas.microsoft.com/office/drawing/2014/main" id="{DF17794B-8BF9-7840-9D5E-6516D52548E9}"/>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EA2F6CD-73CC-0F45-A291-18966F212D96}"/>
                  </a:ext>
                </a:extLst>
              </p:cNvPr>
              <p:cNvSpPr/>
              <p:nvPr/>
            </p:nvSpPr>
            <p:spPr>
              <a:xfrm>
                <a:off x="827710" y="1928585"/>
                <a:ext cx="6358156" cy="378199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Relational</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Paths</a:t>
                </a:r>
              </a:p>
              <a:p>
                <a:pPr algn="just">
                  <a:lnSpc>
                    <a:spcPct val="150000"/>
                  </a:lnSpc>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Definition(Relation</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Path):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b="1" i="1"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Relation</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Path</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is</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sequence</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relation</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types</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all</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edges</a:t>
                </a:r>
              </a:p>
              <a:p>
                <a:pPr algn="just">
                  <a:lnSpc>
                    <a:spcPct val="150000"/>
                  </a:lnSpc>
                </a:pPr>
                <a:endParaRPr lang="en-US" altLang="zh-CN" i="1"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Assign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independent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embedding</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vector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𝑠</m:t>
                        </m:r>
                      </m:e>
                      <m:sub>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𝑃</m:t>
                        </m:r>
                      </m:sub>
                    </m:sSub>
                    <m:r>
                      <a:rPr lang="zh-CN" altLang="en-US" b="0" i="1" smtClean="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each</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relation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path</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p>
              <a:p>
                <a:pPr algn="just">
                  <a:lnSpc>
                    <a:spcPct val="1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real-world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KGs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most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paths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actually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do</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not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occur,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and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number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different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paths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actually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quite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manageable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relatively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small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values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𝑘</m:t>
                    </m:r>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 </m:t>
                    </m:r>
                    <m:d>
                      <m:dPr>
                        <m:ctrlP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𝑘</m:t>
                        </m:r>
                        <m:r>
                          <a:rPr lang="zh-CN" altLang="en-US" b="0" i="1" smtClean="0">
                            <a:latin typeface="Cambria Math" panose="02040503050406030204" pitchFamily="18" charset="0"/>
                            <a:ea typeface="Microsoft YaHei" panose="020B0503020204020204" pitchFamily="34" charset="-122"/>
                            <a:cs typeface="Times New Roman" panose="02020603050405020304" pitchFamily="18" charset="0"/>
                          </a:rPr>
                          <m:t> ≤</m:t>
                        </m:r>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4</m:t>
                        </m:r>
                      </m:e>
                    </m:d>
                    <m:r>
                      <a:rPr lang="en-US" altLang="zh-CN" b="0" i="1" smtClean="0">
                        <a:latin typeface="Cambria Math" panose="02040503050406030204" pitchFamily="18" charset="0"/>
                        <a:ea typeface="Microsoft YaHei" panose="020B0503020204020204" pitchFamily="34" charset="-122"/>
                        <a:cs typeface="Times New Roman" panose="02020603050405020304" pitchFamily="18" charset="0"/>
                      </a:rPr>
                      <m:t>.</m:t>
                    </m:r>
                  </m:oMath>
                </a14:m>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AEA2F6CD-73CC-0F45-A291-18966F212D96}"/>
                  </a:ext>
                </a:extLst>
              </p:cNvPr>
              <p:cNvSpPr>
                <a:spLocks noRot="1" noChangeAspect="1" noMove="1" noResize="1" noEditPoints="1" noAdjustHandles="1" noChangeArrowheads="1" noChangeShapeType="1" noTextEdit="1"/>
              </p:cNvSpPr>
              <p:nvPr/>
            </p:nvSpPr>
            <p:spPr>
              <a:xfrm>
                <a:off x="827710" y="1928585"/>
                <a:ext cx="6358156" cy="3781997"/>
              </a:xfrm>
              <a:prstGeom prst="rect">
                <a:avLst/>
              </a:prstGeom>
              <a:blipFill>
                <a:blip r:embed="rId3"/>
                <a:stretch>
                  <a:fillRect l="-998" r="-798" b="-167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7252213-0050-E14E-A08E-59FC67F213C4}"/>
              </a:ext>
            </a:extLst>
          </p:cNvPr>
          <p:cNvPicPr>
            <a:picLocks noChangeAspect="1"/>
          </p:cNvPicPr>
          <p:nvPr/>
        </p:nvPicPr>
        <p:blipFill>
          <a:blip r:embed="rId4"/>
          <a:stretch>
            <a:fillRect/>
          </a:stretch>
        </p:blipFill>
        <p:spPr>
          <a:xfrm>
            <a:off x="7323010" y="2126534"/>
            <a:ext cx="4550899" cy="3671313"/>
          </a:xfrm>
          <a:prstGeom prst="rect">
            <a:avLst/>
          </a:prstGeom>
        </p:spPr>
      </p:pic>
      <p:pic>
        <p:nvPicPr>
          <p:cNvPr id="8" name="图片 7">
            <a:extLst>
              <a:ext uri="{FF2B5EF4-FFF2-40B4-BE49-F238E27FC236}">
                <a16:creationId xmlns:a16="http://schemas.microsoft.com/office/drawing/2014/main" id="{BC9D6C48-A468-D841-B811-B9C5F8571E4A}"/>
              </a:ext>
            </a:extLst>
          </p:cNvPr>
          <p:cNvPicPr>
            <a:picLocks noChangeAspect="1"/>
          </p:cNvPicPr>
          <p:nvPr/>
        </p:nvPicPr>
        <p:blipFill>
          <a:blip r:embed="rId5"/>
          <a:stretch>
            <a:fillRect/>
          </a:stretch>
        </p:blipFill>
        <p:spPr>
          <a:xfrm>
            <a:off x="3528661" y="2429128"/>
            <a:ext cx="3213100" cy="368300"/>
          </a:xfrm>
          <a:prstGeom prst="rect">
            <a:avLst/>
          </a:prstGeom>
        </p:spPr>
      </p:pic>
      <p:pic>
        <p:nvPicPr>
          <p:cNvPr id="14" name="图片 13">
            <a:extLst>
              <a:ext uri="{FF2B5EF4-FFF2-40B4-BE49-F238E27FC236}">
                <a16:creationId xmlns:a16="http://schemas.microsoft.com/office/drawing/2014/main" id="{53DBE658-0ACC-3346-95BF-8C49AFAF9219}"/>
              </a:ext>
            </a:extLst>
          </p:cNvPr>
          <p:cNvPicPr>
            <a:picLocks noChangeAspect="1"/>
          </p:cNvPicPr>
          <p:nvPr/>
        </p:nvPicPr>
        <p:blipFill>
          <a:blip r:embed="rId6"/>
          <a:stretch>
            <a:fillRect/>
          </a:stretch>
        </p:blipFill>
        <p:spPr>
          <a:xfrm>
            <a:off x="896842" y="2892533"/>
            <a:ext cx="508000" cy="254000"/>
          </a:xfrm>
          <a:prstGeom prst="rect">
            <a:avLst/>
          </a:prstGeom>
        </p:spPr>
      </p:pic>
      <p:pic>
        <p:nvPicPr>
          <p:cNvPr id="17" name="图片 16">
            <a:extLst>
              <a:ext uri="{FF2B5EF4-FFF2-40B4-BE49-F238E27FC236}">
                <a16:creationId xmlns:a16="http://schemas.microsoft.com/office/drawing/2014/main" id="{BC12C292-65BA-3E44-9D96-200F0ACB318F}"/>
              </a:ext>
            </a:extLst>
          </p:cNvPr>
          <p:cNvPicPr>
            <a:picLocks noChangeAspect="1"/>
          </p:cNvPicPr>
          <p:nvPr/>
        </p:nvPicPr>
        <p:blipFill>
          <a:blip r:embed="rId7"/>
          <a:stretch>
            <a:fillRect/>
          </a:stretch>
        </p:blipFill>
        <p:spPr>
          <a:xfrm>
            <a:off x="861661" y="3286695"/>
            <a:ext cx="5880100" cy="279400"/>
          </a:xfrm>
          <a:prstGeom prst="rect">
            <a:avLst/>
          </a:prstGeom>
        </p:spPr>
      </p:pic>
      <p:pic>
        <p:nvPicPr>
          <p:cNvPr id="18" name="图片 17">
            <a:extLst>
              <a:ext uri="{FF2B5EF4-FFF2-40B4-BE49-F238E27FC236}">
                <a16:creationId xmlns:a16="http://schemas.microsoft.com/office/drawing/2014/main" id="{C159A7FF-7FA7-C14B-B9FD-D195C590F241}"/>
              </a:ext>
            </a:extLst>
          </p:cNvPr>
          <p:cNvPicPr>
            <a:picLocks noChangeAspect="1"/>
          </p:cNvPicPr>
          <p:nvPr/>
        </p:nvPicPr>
        <p:blipFill>
          <a:blip r:embed="rId8"/>
          <a:stretch>
            <a:fillRect/>
          </a:stretch>
        </p:blipFill>
        <p:spPr>
          <a:xfrm>
            <a:off x="861661" y="4112661"/>
            <a:ext cx="1003300" cy="304800"/>
          </a:xfrm>
          <a:prstGeom prst="rect">
            <a:avLst/>
          </a:prstGeom>
        </p:spPr>
      </p:pic>
    </p:spTree>
    <p:extLst>
      <p:ext uri="{BB962C8B-B14F-4D97-AF65-F5344CB8AC3E}">
        <p14:creationId xmlns:p14="http://schemas.microsoft.com/office/powerpoint/2010/main" val="378990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7" y="1124186"/>
            <a:ext cx="8065328" cy="427778"/>
            <a:chOff x="4361263" y="1340462"/>
            <a:chExt cx="1063867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36643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Entity</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Relational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Paths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5" name="矩形 14">
            <a:extLst>
              <a:ext uri="{FF2B5EF4-FFF2-40B4-BE49-F238E27FC236}">
                <a16:creationId xmlns:a16="http://schemas.microsoft.com/office/drawing/2014/main" id="{DF17794B-8BF9-7840-9D5E-6516D52548E9}"/>
              </a:ext>
            </a:extLst>
          </p:cNvPr>
          <p:cNvSpPr/>
          <p:nvPr/>
        </p:nvSpPr>
        <p:spPr>
          <a:xfrm>
            <a:off x="4567700" y="321520"/>
            <a:ext cx="305659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3" name="矩形 2">
            <a:extLst>
              <a:ext uri="{FF2B5EF4-FFF2-40B4-BE49-F238E27FC236}">
                <a16:creationId xmlns:a16="http://schemas.microsoft.com/office/drawing/2014/main" id="{AEA2F6CD-73CC-0F45-A291-18966F212D96}"/>
              </a:ext>
            </a:extLst>
          </p:cNvPr>
          <p:cNvSpPr/>
          <p:nvPr/>
        </p:nvSpPr>
        <p:spPr>
          <a:xfrm>
            <a:off x="827710" y="1551964"/>
            <a:ext cx="5407627" cy="8735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Combining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Relational</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Contexts</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and</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Paths</a:t>
            </a:r>
          </a:p>
          <a:p>
            <a:pPr marL="285750" indent="-285750" algn="just">
              <a:lnSpc>
                <a:spcPct val="150000"/>
              </a:lnSpc>
              <a:buFont typeface="Arial" panose="020B0604020202020204" pitchFamily="34" charset="0"/>
              <a:buChar char="•"/>
            </a:pPr>
            <a:endParaRPr lang="en-US" altLang="zh-CN" b="1" i="1"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F1B42E4-6376-BB41-885F-5852DD508299}"/>
              </a:ext>
            </a:extLst>
          </p:cNvPr>
          <p:cNvPicPr>
            <a:picLocks noChangeAspect="1"/>
          </p:cNvPicPr>
          <p:nvPr/>
        </p:nvPicPr>
        <p:blipFill>
          <a:blip r:embed="rId3"/>
          <a:stretch>
            <a:fillRect/>
          </a:stretch>
        </p:blipFill>
        <p:spPr>
          <a:xfrm>
            <a:off x="6559560" y="2195464"/>
            <a:ext cx="4999808" cy="3754435"/>
          </a:xfrm>
          <a:prstGeom prst="rect">
            <a:avLst/>
          </a:prstGeom>
        </p:spPr>
      </p:pic>
      <p:pic>
        <p:nvPicPr>
          <p:cNvPr id="6" name="图片 5">
            <a:extLst>
              <a:ext uri="{FF2B5EF4-FFF2-40B4-BE49-F238E27FC236}">
                <a16:creationId xmlns:a16="http://schemas.microsoft.com/office/drawing/2014/main" id="{C511C7C7-8768-EB48-87D8-C9A14BC49C6E}"/>
              </a:ext>
            </a:extLst>
          </p:cNvPr>
          <p:cNvPicPr>
            <a:picLocks noChangeAspect="1"/>
          </p:cNvPicPr>
          <p:nvPr/>
        </p:nvPicPr>
        <p:blipFill>
          <a:blip r:embed="rId4"/>
          <a:stretch>
            <a:fillRect/>
          </a:stretch>
        </p:blipFill>
        <p:spPr>
          <a:xfrm>
            <a:off x="1468664" y="2020459"/>
            <a:ext cx="3594100" cy="584200"/>
          </a:xfrm>
          <a:prstGeom prst="rect">
            <a:avLst/>
          </a:prstGeom>
        </p:spPr>
      </p:pic>
      <p:pic>
        <p:nvPicPr>
          <p:cNvPr id="7" name="图片 6">
            <a:extLst>
              <a:ext uri="{FF2B5EF4-FFF2-40B4-BE49-F238E27FC236}">
                <a16:creationId xmlns:a16="http://schemas.microsoft.com/office/drawing/2014/main" id="{70860AF7-DB9D-8043-8775-BF289468A9DA}"/>
              </a:ext>
            </a:extLst>
          </p:cNvPr>
          <p:cNvPicPr>
            <a:picLocks noChangeAspect="1"/>
          </p:cNvPicPr>
          <p:nvPr/>
        </p:nvPicPr>
        <p:blipFill>
          <a:blip r:embed="rId5"/>
          <a:stretch>
            <a:fillRect/>
          </a:stretch>
        </p:blipFill>
        <p:spPr>
          <a:xfrm>
            <a:off x="1659164" y="2620981"/>
            <a:ext cx="3213100" cy="546100"/>
          </a:xfrm>
          <a:prstGeom prst="rect">
            <a:avLst/>
          </a:prstGeom>
        </p:spPr>
      </p:pic>
      <p:sp>
        <p:nvSpPr>
          <p:cNvPr id="9" name="矩形 8">
            <a:extLst>
              <a:ext uri="{FF2B5EF4-FFF2-40B4-BE49-F238E27FC236}">
                <a16:creationId xmlns:a16="http://schemas.microsoft.com/office/drawing/2014/main" id="{CDE28E4C-55D9-5646-B678-0EF51A3086EA}"/>
              </a:ext>
            </a:extLst>
          </p:cNvPr>
          <p:cNvSpPr/>
          <p:nvPr/>
        </p:nvSpPr>
        <p:spPr>
          <a:xfrm>
            <a:off x="423791" y="3073154"/>
            <a:ext cx="4012637" cy="458074"/>
          </a:xfrm>
          <a:prstGeom prst="rect">
            <a:avLst/>
          </a:prstGeom>
        </p:spPr>
        <p:txBody>
          <a:bodyPr wrap="none">
            <a:spAutoFit/>
          </a:bodyPr>
          <a:lstStyle/>
          <a:p>
            <a:pPr marL="742950" lvl="1" indent="-285750" algn="just">
              <a:lnSpc>
                <a:spcPct val="150000"/>
              </a:lnSpc>
              <a:buFont typeface="Arial" panose="020B0604020202020204" pitchFamily="34" charset="0"/>
              <a:buChar char="•"/>
            </a:pP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Attention-based</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path</a:t>
            </a:r>
            <a:r>
              <a:rPr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aggregator</a:t>
            </a:r>
          </a:p>
        </p:txBody>
      </p:sp>
      <p:pic>
        <p:nvPicPr>
          <p:cNvPr id="10" name="图片 9">
            <a:extLst>
              <a:ext uri="{FF2B5EF4-FFF2-40B4-BE49-F238E27FC236}">
                <a16:creationId xmlns:a16="http://schemas.microsoft.com/office/drawing/2014/main" id="{F901F507-248D-984D-8EDC-572B1A6D2472}"/>
              </a:ext>
            </a:extLst>
          </p:cNvPr>
          <p:cNvPicPr>
            <a:picLocks noChangeAspect="1"/>
          </p:cNvPicPr>
          <p:nvPr/>
        </p:nvPicPr>
        <p:blipFill>
          <a:blip r:embed="rId6"/>
          <a:stretch>
            <a:fillRect/>
          </a:stretch>
        </p:blipFill>
        <p:spPr>
          <a:xfrm>
            <a:off x="1031619" y="3531228"/>
            <a:ext cx="4999808" cy="1082908"/>
          </a:xfrm>
          <a:prstGeom prst="rect">
            <a:avLst/>
          </a:prstGeom>
        </p:spPr>
      </p:pic>
      <p:pic>
        <p:nvPicPr>
          <p:cNvPr id="11" name="图片 10">
            <a:extLst>
              <a:ext uri="{FF2B5EF4-FFF2-40B4-BE49-F238E27FC236}">
                <a16:creationId xmlns:a16="http://schemas.microsoft.com/office/drawing/2014/main" id="{A28DB478-CAF0-CF47-BD2A-14F5B94D20BD}"/>
              </a:ext>
            </a:extLst>
          </p:cNvPr>
          <p:cNvPicPr>
            <a:picLocks noChangeAspect="1"/>
          </p:cNvPicPr>
          <p:nvPr/>
        </p:nvPicPr>
        <p:blipFill>
          <a:blip r:embed="rId7"/>
          <a:stretch>
            <a:fillRect/>
          </a:stretch>
        </p:blipFill>
        <p:spPr>
          <a:xfrm>
            <a:off x="2216587" y="4614136"/>
            <a:ext cx="2187605" cy="530657"/>
          </a:xfrm>
          <a:prstGeom prst="rect">
            <a:avLst/>
          </a:prstGeom>
        </p:spPr>
      </p:pic>
      <p:pic>
        <p:nvPicPr>
          <p:cNvPr id="12" name="图片 11">
            <a:extLst>
              <a:ext uri="{FF2B5EF4-FFF2-40B4-BE49-F238E27FC236}">
                <a16:creationId xmlns:a16="http://schemas.microsoft.com/office/drawing/2014/main" id="{FFBDD8C9-32BA-5F42-81D5-1BD57ADCBBB1}"/>
              </a:ext>
            </a:extLst>
          </p:cNvPr>
          <p:cNvPicPr>
            <a:picLocks noChangeAspect="1"/>
          </p:cNvPicPr>
          <p:nvPr/>
        </p:nvPicPr>
        <p:blipFill>
          <a:blip r:embed="rId8"/>
          <a:stretch>
            <a:fillRect/>
          </a:stretch>
        </p:blipFill>
        <p:spPr>
          <a:xfrm>
            <a:off x="1659164" y="5178258"/>
            <a:ext cx="3356486" cy="555556"/>
          </a:xfrm>
          <a:prstGeom prst="rect">
            <a:avLst/>
          </a:prstGeom>
        </p:spPr>
      </p:pic>
      <p:pic>
        <p:nvPicPr>
          <p:cNvPr id="13" name="图片 12">
            <a:extLst>
              <a:ext uri="{FF2B5EF4-FFF2-40B4-BE49-F238E27FC236}">
                <a16:creationId xmlns:a16="http://schemas.microsoft.com/office/drawing/2014/main" id="{3425AE83-6704-7E4C-AD5B-373011E51E60}"/>
              </a:ext>
            </a:extLst>
          </p:cNvPr>
          <p:cNvPicPr>
            <a:picLocks noChangeAspect="1"/>
          </p:cNvPicPr>
          <p:nvPr/>
        </p:nvPicPr>
        <p:blipFill>
          <a:blip r:embed="rId9"/>
          <a:stretch>
            <a:fillRect/>
          </a:stretch>
        </p:blipFill>
        <p:spPr>
          <a:xfrm>
            <a:off x="1834119" y="5838773"/>
            <a:ext cx="2671978" cy="584495"/>
          </a:xfrm>
          <a:prstGeom prst="rect">
            <a:avLst/>
          </a:prstGeom>
        </p:spPr>
      </p:pic>
    </p:spTree>
    <p:extLst>
      <p:ext uri="{BB962C8B-B14F-4D97-AF65-F5344CB8AC3E}">
        <p14:creationId xmlns:p14="http://schemas.microsoft.com/office/powerpoint/2010/main" val="5390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340011" y="3105834"/>
            <a:ext cx="4896602"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Commonsense KGC</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3</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405754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6" y="1124186"/>
            <a:ext cx="10779789" cy="427778"/>
            <a:chOff x="4361263" y="1340462"/>
            <a:chExt cx="14219214"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946978"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Base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with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Structural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Semantic</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sp>
        <p:nvSpPr>
          <p:cNvPr id="15" name="矩形 14">
            <a:extLst>
              <a:ext uri="{FF2B5EF4-FFF2-40B4-BE49-F238E27FC236}">
                <a16:creationId xmlns:a16="http://schemas.microsoft.com/office/drawing/2014/main" id="{4832F78B-BDD2-CE4D-AF61-9085573E9BCB}"/>
              </a:ext>
            </a:extLst>
          </p:cNvPr>
          <p:cNvSpPr/>
          <p:nvPr/>
        </p:nvSpPr>
        <p:spPr>
          <a:xfrm>
            <a:off x="930904" y="1769559"/>
            <a:ext cx="5983702"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Commonsense</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Knowledge</a:t>
            </a:r>
            <a:r>
              <a:rPr lang="zh-CN" altLang="en-US"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ATOMIC</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ConceptNet</a:t>
            </a:r>
            <a:r>
              <a:rPr lang="zh-CN" altLang="en-US" dirty="0">
                <a:solidFill>
                  <a:schemeClr val="tx1"/>
                </a:solidFill>
                <a:latin typeface="Microsoft YaHei" panose="020B0503020204020204" pitchFamily="34" charset="-122"/>
                <a:ea typeface="Microsoft YaHei" panose="020B0503020204020204" pitchFamily="34" charset="-122"/>
              </a:rPr>
              <a:t>使用</a:t>
            </a:r>
            <a:r>
              <a:rPr lang="en-US" altLang="zh-CN" dirty="0">
                <a:solidFill>
                  <a:schemeClr val="tx1"/>
                </a:solidFill>
                <a:latin typeface="Microsoft YaHei" panose="020B0503020204020204" pitchFamily="34" charset="-122"/>
                <a:ea typeface="Microsoft YaHei" panose="020B0503020204020204" pitchFamily="34" charset="-122"/>
              </a:rPr>
              <a:t>free-form</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来表示实体，并且相比传统的知识库节点</a:t>
            </a:r>
            <a:r>
              <a:rPr lang="zh-CN" altLang="en-US" dirty="0">
                <a:solidFill>
                  <a:srgbClr val="00B0F0"/>
                </a:solidFill>
                <a:latin typeface="Microsoft YaHei" panose="020B0503020204020204" pitchFamily="34" charset="-122"/>
                <a:ea typeface="Microsoft YaHei" panose="020B0503020204020204" pitchFamily="34" charset="-122"/>
              </a:rPr>
              <a:t>数量更庞大</a:t>
            </a:r>
            <a:r>
              <a:rPr lang="zh-CN" altLang="en-US" dirty="0">
                <a:solidFill>
                  <a:schemeClr val="tx1"/>
                </a:solidFill>
                <a:latin typeface="Microsoft YaHei" panose="020B0503020204020204" pitchFamily="34" charset="-122"/>
                <a:ea typeface="Microsoft YaHei" panose="020B0503020204020204" pitchFamily="34" charset="-122"/>
              </a:rPr>
              <a:t>，同时也</a:t>
            </a:r>
            <a:r>
              <a:rPr lang="zh-CN" altLang="en-US" dirty="0">
                <a:solidFill>
                  <a:srgbClr val="00B0F0"/>
                </a:solidFill>
                <a:latin typeface="Microsoft YaHei" panose="020B0503020204020204" pitchFamily="34" charset="-122"/>
                <a:ea typeface="Microsoft YaHei" panose="020B0503020204020204" pitchFamily="34" charset="-122"/>
              </a:rPr>
              <a:t>更稀疏</a:t>
            </a:r>
            <a:endParaRPr lang="en-US" altLang="zh-CN" dirty="0">
              <a:solidFill>
                <a:srgbClr val="00B0F0"/>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Commonsense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KGC</a:t>
            </a:r>
            <a:r>
              <a:rPr lang="zh-CN" altLang="en-US" dirty="0">
                <a:solidFill>
                  <a:schemeClr val="tx1"/>
                </a:solidFill>
                <a:latin typeface="Microsoft YaHei" panose="020B0503020204020204" pitchFamily="34" charset="-122"/>
                <a:ea typeface="Microsoft YaHei" panose="020B0503020204020204" pitchFamily="34" charset="-122"/>
              </a:rPr>
              <a:t>的核心挑战在于它的</a:t>
            </a:r>
            <a:r>
              <a:rPr lang="zh-CN" altLang="en-US" dirty="0">
                <a:solidFill>
                  <a:srgbClr val="00B0F0"/>
                </a:solidFill>
                <a:latin typeface="Microsoft YaHei" panose="020B0503020204020204" pitchFamily="34" charset="-122"/>
                <a:ea typeface="Microsoft YaHei" panose="020B0503020204020204" pitchFamily="34" charset="-122"/>
              </a:rPr>
              <a:t>规模</a:t>
            </a:r>
            <a:r>
              <a:rPr lang="zh-CN" altLang="en-US" dirty="0">
                <a:solidFill>
                  <a:schemeClr val="tx1"/>
                </a:solidFill>
                <a:latin typeface="Microsoft YaHei" panose="020B0503020204020204" pitchFamily="34" charset="-122"/>
                <a:ea typeface="Microsoft YaHei" panose="020B0503020204020204" pitchFamily="34" charset="-122"/>
              </a:rPr>
              <a:t>和</a:t>
            </a:r>
            <a:r>
              <a:rPr lang="zh-CN" altLang="en-US" dirty="0">
                <a:solidFill>
                  <a:srgbClr val="00B0F0"/>
                </a:solidFill>
                <a:latin typeface="Microsoft YaHei" panose="020B0503020204020204" pitchFamily="34" charset="-122"/>
                <a:ea typeface="Microsoft YaHei" panose="020B0503020204020204" pitchFamily="34" charset="-122"/>
              </a:rPr>
              <a:t>稀疏性</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通过</a:t>
            </a:r>
            <a:r>
              <a:rPr lang="en-US" altLang="zh-CN" dirty="0">
                <a:solidFill>
                  <a:schemeClr val="tx1"/>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和</a:t>
            </a:r>
            <a:r>
              <a:rPr lang="en-US" altLang="zh-CN" dirty="0">
                <a:solidFill>
                  <a:schemeClr val="tx1"/>
                </a:solidFill>
                <a:latin typeface="Microsoft YaHei" panose="020B0503020204020204" pitchFamily="34" charset="-122"/>
                <a:ea typeface="Microsoft YaHei" panose="020B0503020204020204" pitchFamily="34" charset="-122"/>
              </a:rPr>
              <a:t>automatic</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graph</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densification</a:t>
            </a:r>
            <a:r>
              <a:rPr lang="zh-CN" altLang="en-US" dirty="0">
                <a:solidFill>
                  <a:schemeClr val="tx1"/>
                </a:solidFill>
                <a:latin typeface="Microsoft YaHei" panose="020B0503020204020204" pitchFamily="34" charset="-122"/>
                <a:ea typeface="Microsoft YaHei" panose="020B0503020204020204" pitchFamily="34" charset="-122"/>
              </a:rPr>
              <a:t>来编码局部的图结构信息。</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通过迁移学习使用预训练语言模型来获取上下文的的信息。</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28B6431D-927B-9C45-B907-E7BCEF6342B7}"/>
              </a:ext>
            </a:extLst>
          </p:cNvPr>
          <p:cNvPicPr>
            <a:picLocks noChangeAspect="1"/>
          </p:cNvPicPr>
          <p:nvPr/>
        </p:nvPicPr>
        <p:blipFill>
          <a:blip r:embed="rId3"/>
          <a:stretch>
            <a:fillRect/>
          </a:stretch>
        </p:blipFill>
        <p:spPr>
          <a:xfrm>
            <a:off x="7153372" y="1862154"/>
            <a:ext cx="4650377" cy="4311287"/>
          </a:xfrm>
          <a:prstGeom prst="rect">
            <a:avLst/>
          </a:prstGeom>
        </p:spPr>
      </p:pic>
    </p:spTree>
    <p:extLst>
      <p:ext uri="{BB962C8B-B14F-4D97-AF65-F5344CB8AC3E}">
        <p14:creationId xmlns:p14="http://schemas.microsoft.com/office/powerpoint/2010/main" val="18819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6" y="1124186"/>
            <a:ext cx="10779789" cy="427778"/>
            <a:chOff x="4361263" y="1340462"/>
            <a:chExt cx="14219214"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946978"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Base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with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Structural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Semantic</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pic>
        <p:nvPicPr>
          <p:cNvPr id="4" name="图片 3">
            <a:extLst>
              <a:ext uri="{FF2B5EF4-FFF2-40B4-BE49-F238E27FC236}">
                <a16:creationId xmlns:a16="http://schemas.microsoft.com/office/drawing/2014/main" id="{41C5D209-E202-954C-870A-59E2AB91B963}"/>
              </a:ext>
            </a:extLst>
          </p:cNvPr>
          <p:cNvPicPr>
            <a:picLocks noChangeAspect="1"/>
          </p:cNvPicPr>
          <p:nvPr/>
        </p:nvPicPr>
        <p:blipFill>
          <a:blip r:embed="rId3"/>
          <a:stretch>
            <a:fillRect/>
          </a:stretch>
        </p:blipFill>
        <p:spPr>
          <a:xfrm>
            <a:off x="434755" y="1939005"/>
            <a:ext cx="5448300" cy="2235200"/>
          </a:xfrm>
          <a:prstGeom prst="rect">
            <a:avLst/>
          </a:prstGeom>
        </p:spPr>
      </p:pic>
      <p:pic>
        <p:nvPicPr>
          <p:cNvPr id="6" name="图片 5">
            <a:extLst>
              <a:ext uri="{FF2B5EF4-FFF2-40B4-BE49-F238E27FC236}">
                <a16:creationId xmlns:a16="http://schemas.microsoft.com/office/drawing/2014/main" id="{9358DE36-5F78-E543-8A08-6F8FCA110206}"/>
              </a:ext>
            </a:extLst>
          </p:cNvPr>
          <p:cNvPicPr>
            <a:picLocks noChangeAspect="1"/>
          </p:cNvPicPr>
          <p:nvPr/>
        </p:nvPicPr>
        <p:blipFill>
          <a:blip r:embed="rId4"/>
          <a:stretch>
            <a:fillRect/>
          </a:stretch>
        </p:blipFill>
        <p:spPr>
          <a:xfrm>
            <a:off x="5947158" y="2850243"/>
            <a:ext cx="5892800" cy="3073400"/>
          </a:xfrm>
          <a:prstGeom prst="rect">
            <a:avLst/>
          </a:prstGeom>
        </p:spPr>
      </p:pic>
      <p:sp>
        <p:nvSpPr>
          <p:cNvPr id="7" name="矩形 6">
            <a:extLst>
              <a:ext uri="{FF2B5EF4-FFF2-40B4-BE49-F238E27FC236}">
                <a16:creationId xmlns:a16="http://schemas.microsoft.com/office/drawing/2014/main" id="{6B1FF8AD-53B7-EA44-AEC4-688E77F31C67}"/>
              </a:ext>
            </a:extLst>
          </p:cNvPr>
          <p:cNvSpPr/>
          <p:nvPr/>
        </p:nvSpPr>
        <p:spPr>
          <a:xfrm>
            <a:off x="439622" y="4561246"/>
            <a:ext cx="5329408"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Transfer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Learning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from</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Text</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to</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Knowledge</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Graphs</a:t>
            </a:r>
          </a:p>
        </p:txBody>
      </p:sp>
      <p:pic>
        <p:nvPicPr>
          <p:cNvPr id="9" name="图片 8">
            <a:extLst>
              <a:ext uri="{FF2B5EF4-FFF2-40B4-BE49-F238E27FC236}">
                <a16:creationId xmlns:a16="http://schemas.microsoft.com/office/drawing/2014/main" id="{6E25C21E-1E18-5646-A93E-06D44176230D}"/>
              </a:ext>
            </a:extLst>
          </p:cNvPr>
          <p:cNvPicPr>
            <a:picLocks noChangeAspect="1"/>
          </p:cNvPicPr>
          <p:nvPr/>
        </p:nvPicPr>
        <p:blipFill>
          <a:blip r:embed="rId5"/>
          <a:stretch>
            <a:fillRect/>
          </a:stretch>
        </p:blipFill>
        <p:spPr>
          <a:xfrm>
            <a:off x="1915232" y="5279361"/>
            <a:ext cx="2247900" cy="254000"/>
          </a:xfrm>
          <a:prstGeom prst="rect">
            <a:avLst/>
          </a:prstGeom>
        </p:spPr>
      </p:pic>
      <p:pic>
        <p:nvPicPr>
          <p:cNvPr id="10" name="图片 9">
            <a:extLst>
              <a:ext uri="{FF2B5EF4-FFF2-40B4-BE49-F238E27FC236}">
                <a16:creationId xmlns:a16="http://schemas.microsoft.com/office/drawing/2014/main" id="{63152D3A-84A9-E84C-A274-A2869E3EA8B7}"/>
              </a:ext>
            </a:extLst>
          </p:cNvPr>
          <p:cNvPicPr>
            <a:picLocks noChangeAspect="1"/>
          </p:cNvPicPr>
          <p:nvPr/>
        </p:nvPicPr>
        <p:blipFill>
          <a:blip r:embed="rId6"/>
          <a:stretch>
            <a:fillRect/>
          </a:stretch>
        </p:blipFill>
        <p:spPr>
          <a:xfrm>
            <a:off x="2277182" y="5769091"/>
            <a:ext cx="1524000" cy="279400"/>
          </a:xfrm>
          <a:prstGeom prst="rect">
            <a:avLst/>
          </a:prstGeom>
        </p:spPr>
      </p:pic>
    </p:spTree>
    <p:extLst>
      <p:ext uri="{BB962C8B-B14F-4D97-AF65-F5344CB8AC3E}">
        <p14:creationId xmlns:p14="http://schemas.microsoft.com/office/powerpoint/2010/main" val="207055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6" y="1124186"/>
            <a:ext cx="10779789" cy="427778"/>
            <a:chOff x="4361263" y="1340462"/>
            <a:chExt cx="14219214"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946978"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Base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with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Structural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Semantic</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Context</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sp>
        <p:nvSpPr>
          <p:cNvPr id="7" name="矩形 6">
            <a:extLst>
              <a:ext uri="{FF2B5EF4-FFF2-40B4-BE49-F238E27FC236}">
                <a16:creationId xmlns:a16="http://schemas.microsoft.com/office/drawing/2014/main" id="{6B1FF8AD-53B7-EA44-AEC4-688E77F31C67}"/>
              </a:ext>
            </a:extLst>
          </p:cNvPr>
          <p:cNvSpPr/>
          <p:nvPr/>
        </p:nvSpPr>
        <p:spPr>
          <a:xfrm>
            <a:off x="827709" y="1643538"/>
            <a:ext cx="3506088"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Learning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from</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Structure</a:t>
            </a:r>
          </a:p>
        </p:txBody>
      </p:sp>
      <p:pic>
        <p:nvPicPr>
          <p:cNvPr id="3" name="图片 2">
            <a:extLst>
              <a:ext uri="{FF2B5EF4-FFF2-40B4-BE49-F238E27FC236}">
                <a16:creationId xmlns:a16="http://schemas.microsoft.com/office/drawing/2014/main" id="{7261CE33-1B1F-844A-9614-3636006C1479}"/>
              </a:ext>
            </a:extLst>
          </p:cNvPr>
          <p:cNvPicPr>
            <a:picLocks noChangeAspect="1"/>
          </p:cNvPicPr>
          <p:nvPr/>
        </p:nvPicPr>
        <p:blipFill>
          <a:blip r:embed="rId3"/>
          <a:stretch>
            <a:fillRect/>
          </a:stretch>
        </p:blipFill>
        <p:spPr>
          <a:xfrm>
            <a:off x="1787688" y="2203607"/>
            <a:ext cx="4622800" cy="914400"/>
          </a:xfrm>
          <a:prstGeom prst="rect">
            <a:avLst/>
          </a:prstGeom>
        </p:spPr>
      </p:pic>
      <p:pic>
        <p:nvPicPr>
          <p:cNvPr id="5" name="图片 4">
            <a:extLst>
              <a:ext uri="{FF2B5EF4-FFF2-40B4-BE49-F238E27FC236}">
                <a16:creationId xmlns:a16="http://schemas.microsoft.com/office/drawing/2014/main" id="{0A6E8347-4D3D-124C-87FD-8CA18DD3205E}"/>
              </a:ext>
            </a:extLst>
          </p:cNvPr>
          <p:cNvPicPr>
            <a:picLocks noChangeAspect="1"/>
          </p:cNvPicPr>
          <p:nvPr/>
        </p:nvPicPr>
        <p:blipFill>
          <a:blip r:embed="rId4"/>
          <a:stretch>
            <a:fillRect/>
          </a:stretch>
        </p:blipFill>
        <p:spPr>
          <a:xfrm>
            <a:off x="3178882" y="3174282"/>
            <a:ext cx="1968500" cy="406400"/>
          </a:xfrm>
          <a:prstGeom prst="rect">
            <a:avLst/>
          </a:prstGeom>
        </p:spPr>
      </p:pic>
      <p:pic>
        <p:nvPicPr>
          <p:cNvPr id="8" name="图片 7">
            <a:extLst>
              <a:ext uri="{FF2B5EF4-FFF2-40B4-BE49-F238E27FC236}">
                <a16:creationId xmlns:a16="http://schemas.microsoft.com/office/drawing/2014/main" id="{9E9250EC-653A-B94C-8B66-7D54A2BDA8F4}"/>
              </a:ext>
            </a:extLst>
          </p:cNvPr>
          <p:cNvPicPr>
            <a:picLocks noChangeAspect="1"/>
          </p:cNvPicPr>
          <p:nvPr/>
        </p:nvPicPr>
        <p:blipFill>
          <a:blip r:embed="rId5"/>
          <a:stretch>
            <a:fillRect/>
          </a:stretch>
        </p:blipFill>
        <p:spPr>
          <a:xfrm>
            <a:off x="3451388" y="3636957"/>
            <a:ext cx="1295400" cy="558800"/>
          </a:xfrm>
          <a:prstGeom prst="rect">
            <a:avLst/>
          </a:prstGeom>
        </p:spPr>
      </p:pic>
      <p:pic>
        <p:nvPicPr>
          <p:cNvPr id="11" name="图片 10">
            <a:extLst>
              <a:ext uri="{FF2B5EF4-FFF2-40B4-BE49-F238E27FC236}">
                <a16:creationId xmlns:a16="http://schemas.microsoft.com/office/drawing/2014/main" id="{A00D94B4-99D3-354B-A800-6795B63420F6}"/>
              </a:ext>
            </a:extLst>
          </p:cNvPr>
          <p:cNvPicPr>
            <a:picLocks noChangeAspect="1"/>
          </p:cNvPicPr>
          <p:nvPr/>
        </p:nvPicPr>
        <p:blipFill>
          <a:blip r:embed="rId6"/>
          <a:stretch>
            <a:fillRect/>
          </a:stretch>
        </p:blipFill>
        <p:spPr>
          <a:xfrm>
            <a:off x="6427663" y="1928584"/>
            <a:ext cx="4936628" cy="4304211"/>
          </a:xfrm>
          <a:prstGeom prst="rect">
            <a:avLst/>
          </a:prstGeom>
        </p:spPr>
      </p:pic>
      <p:sp>
        <p:nvSpPr>
          <p:cNvPr id="13" name="矩形 12">
            <a:extLst>
              <a:ext uri="{FF2B5EF4-FFF2-40B4-BE49-F238E27FC236}">
                <a16:creationId xmlns:a16="http://schemas.microsoft.com/office/drawing/2014/main" id="{F376ADED-5BB7-1148-98BA-F67A0B83E6FC}"/>
              </a:ext>
            </a:extLst>
          </p:cNvPr>
          <p:cNvSpPr/>
          <p:nvPr/>
        </p:nvSpPr>
        <p:spPr>
          <a:xfrm>
            <a:off x="516614" y="4252032"/>
            <a:ext cx="5872631" cy="170450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Densification</a:t>
            </a:r>
          </a:p>
          <a:p>
            <a:pPr algn="just">
              <a:lnSpc>
                <a:spcPct val="1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Use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fine-tuned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BERT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model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described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earlier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to</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extract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node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representations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and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use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representations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to</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compute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cosine</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similarity</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between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all</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pair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nodes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in</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graph</a:t>
            </a:r>
          </a:p>
        </p:txBody>
      </p:sp>
    </p:spTree>
    <p:extLst>
      <p:ext uri="{BB962C8B-B14F-4D97-AF65-F5344CB8AC3E}">
        <p14:creationId xmlns:p14="http://schemas.microsoft.com/office/powerpoint/2010/main" val="84815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7924842" cy="427778"/>
            <a:chOff x="4361263" y="1340462"/>
            <a:chExt cx="10453362"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81126"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Inductive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Learning</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sp>
        <p:nvSpPr>
          <p:cNvPr id="15" name="矩形 14">
            <a:extLst>
              <a:ext uri="{FF2B5EF4-FFF2-40B4-BE49-F238E27FC236}">
                <a16:creationId xmlns:a16="http://schemas.microsoft.com/office/drawing/2014/main" id="{4832F78B-BDD2-CE4D-AF61-9085573E9BCB}"/>
              </a:ext>
            </a:extLst>
          </p:cNvPr>
          <p:cNvSpPr/>
          <p:nvPr/>
        </p:nvSpPr>
        <p:spPr>
          <a:xfrm>
            <a:off x="930903" y="1769559"/>
            <a:ext cx="6314627"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动机</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对于</a:t>
            </a:r>
            <a:r>
              <a:rPr lang="en-US" altLang="zh-CN" dirty="0">
                <a:solidFill>
                  <a:schemeClr val="tx1"/>
                </a:solidFill>
                <a:latin typeface="Microsoft YaHei" panose="020B0503020204020204" pitchFamily="34" charset="-122"/>
                <a:ea typeface="Microsoft YaHei" panose="020B0503020204020204" pitchFamily="34" charset="-122"/>
              </a:rPr>
              <a:t>CKG</a:t>
            </a:r>
            <a:r>
              <a:rPr lang="zh-CN" altLang="en-US" dirty="0">
                <a:solidFill>
                  <a:schemeClr val="tx1"/>
                </a:solidFill>
                <a:latin typeface="Microsoft YaHei" panose="020B0503020204020204" pitchFamily="34" charset="-122"/>
                <a:ea typeface="Microsoft YaHei" panose="020B0503020204020204" pitchFamily="34" charset="-122"/>
              </a:rPr>
              <a:t>来说，由于它的</a:t>
            </a:r>
            <a:r>
              <a:rPr lang="zh-CN" altLang="en-US" dirty="0">
                <a:solidFill>
                  <a:srgbClr val="00B0F0"/>
                </a:solidFill>
                <a:latin typeface="Microsoft YaHei" panose="020B0503020204020204" pitchFamily="34" charset="-122"/>
                <a:ea typeface="Microsoft YaHei" panose="020B0503020204020204" pitchFamily="34" charset="-122"/>
              </a:rPr>
              <a:t>稀疏性很高</a:t>
            </a:r>
            <a:r>
              <a:rPr lang="zh-CN" altLang="en-US" dirty="0">
                <a:solidFill>
                  <a:schemeClr val="tx1"/>
                </a:solidFill>
                <a:latin typeface="Microsoft YaHei" panose="020B0503020204020204" pitchFamily="34" charset="-122"/>
                <a:ea typeface="Microsoft YaHei" panose="020B0503020204020204" pitchFamily="34" charset="-122"/>
              </a:rPr>
              <a:t>，有一部分的实体是</a:t>
            </a:r>
            <a:r>
              <a:rPr lang="zh-CN" altLang="en-US" dirty="0">
                <a:solidFill>
                  <a:srgbClr val="00B0F0"/>
                </a:solidFill>
                <a:latin typeface="Microsoft YaHei" panose="020B0503020204020204" pitchFamily="34" charset="-122"/>
                <a:ea typeface="Microsoft YaHei" panose="020B0503020204020204" pitchFamily="34" charset="-122"/>
              </a:rPr>
              <a:t>孤立于主要的图结构</a:t>
            </a:r>
            <a:r>
              <a:rPr lang="zh-CN" altLang="en-US" dirty="0">
                <a:solidFill>
                  <a:schemeClr val="tx1"/>
                </a:solidFill>
                <a:latin typeface="Microsoft YaHei" panose="020B0503020204020204" pitchFamily="34" charset="-122"/>
                <a:ea typeface="Microsoft YaHei" panose="020B0503020204020204" pitchFamily="34" charset="-122"/>
              </a:rPr>
              <a:t>。如何获得这些孤立的实体的嵌入是一大挑战。</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Malaviya</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et</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al.2020)</a:t>
            </a:r>
            <a:r>
              <a:rPr lang="zh-CN" altLang="en-US" dirty="0">
                <a:solidFill>
                  <a:schemeClr val="tx1"/>
                </a:solidFill>
                <a:latin typeface="Microsoft YaHei" panose="020B0503020204020204" pitchFamily="34" charset="-122"/>
                <a:ea typeface="Microsoft YaHei" panose="020B0503020204020204" pitchFamily="34" charset="-122"/>
              </a:rPr>
              <a:t>所提出的方法并不是最优的方法，一是因为它实体的初始</a:t>
            </a:r>
            <a:r>
              <a:rPr lang="en-US" altLang="zh-CN" dirty="0">
                <a:solidFill>
                  <a:schemeClr val="tx1"/>
                </a:solidFill>
                <a:latin typeface="Microsoft YaHei" panose="020B0503020204020204" pitchFamily="34" charset="-122"/>
                <a:ea typeface="Microsoft YaHei" panose="020B0503020204020204" pitchFamily="34" charset="-122"/>
              </a:rPr>
              <a:t>embedding</a:t>
            </a:r>
            <a:r>
              <a:rPr lang="zh-CN" altLang="en-US" dirty="0">
                <a:solidFill>
                  <a:schemeClr val="tx1"/>
                </a:solidFill>
                <a:latin typeface="Microsoft YaHei" panose="020B0503020204020204" pitchFamily="34" charset="-122"/>
                <a:ea typeface="Microsoft YaHei" panose="020B0503020204020204" pitchFamily="34" charset="-122"/>
              </a:rPr>
              <a:t>是有噪声的，二是对每个实体所聚合的邻域信息是不平衡的。</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为了保证模型的</a:t>
            </a:r>
            <a:r>
              <a:rPr lang="en-US" altLang="zh-CN" dirty="0">
                <a:solidFill>
                  <a:schemeClr val="tx1"/>
                </a:solidFill>
                <a:latin typeface="Microsoft YaHei" panose="020B0503020204020204" pitchFamily="34" charset="-122"/>
                <a:ea typeface="Microsoft YaHei" panose="020B0503020204020204" pitchFamily="34" charset="-122"/>
              </a:rPr>
              <a:t>inductive</a:t>
            </a:r>
            <a:r>
              <a:rPr lang="zh-CN" altLang="en-US" dirty="0">
                <a:solidFill>
                  <a:schemeClr val="tx1"/>
                </a:solidFill>
                <a:latin typeface="Microsoft YaHei" panose="020B0503020204020204" pitchFamily="34" charset="-122"/>
                <a:ea typeface="Microsoft YaHei" panose="020B0503020204020204" pitchFamily="34" charset="-122"/>
              </a:rPr>
              <a:t>能力，模型直接从实体的描述来构建实体的初始嵌入</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利用</a:t>
            </a:r>
            <a:r>
              <a:rPr lang="en-US" altLang="zh-CN" dirty="0">
                <a:solidFill>
                  <a:schemeClr val="tx1"/>
                </a:solidFill>
                <a:latin typeface="Microsoft YaHei" panose="020B0503020204020204" pitchFamily="34" charset="-122"/>
                <a:ea typeface="Microsoft YaHei" panose="020B0503020204020204" pitchFamily="34" charset="-122"/>
              </a:rPr>
              <a:t>entity</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semantic</a:t>
            </a:r>
            <a:r>
              <a:rPr lang="zh-CN" altLang="en-US" dirty="0">
                <a:solidFill>
                  <a:schemeClr val="tx1"/>
                </a:solidFill>
                <a:latin typeface="Microsoft YaHei" panose="020B0503020204020204" pitchFamily="34" charset="-122"/>
                <a:ea typeface="Microsoft YaHei" panose="020B0503020204020204" pitchFamily="34" charset="-122"/>
              </a:rPr>
              <a:t>和</a:t>
            </a:r>
            <a:r>
              <a:rPr lang="en-US" altLang="zh-CN" dirty="0">
                <a:solidFill>
                  <a:schemeClr val="tx1"/>
                </a:solidFill>
                <a:latin typeface="Microsoft YaHei" panose="020B0503020204020204" pitchFamily="34" charset="-122"/>
                <a:ea typeface="Microsoft YaHei" panose="020B0503020204020204" pitchFamily="34" charset="-122"/>
              </a:rPr>
              <a:t>graph</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err="1">
                <a:solidFill>
                  <a:schemeClr val="tx1"/>
                </a:solidFill>
                <a:latin typeface="Microsoft YaHei" panose="020B0503020204020204" pitchFamily="34" charset="-122"/>
                <a:ea typeface="Microsoft YaHei" panose="020B0503020204020204" pitchFamily="34" charset="-122"/>
              </a:rPr>
              <a:t>stuctural</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information</a:t>
            </a:r>
          </a:p>
        </p:txBody>
      </p:sp>
      <p:pic>
        <p:nvPicPr>
          <p:cNvPr id="4" name="图片 3">
            <a:extLst>
              <a:ext uri="{FF2B5EF4-FFF2-40B4-BE49-F238E27FC236}">
                <a16:creationId xmlns:a16="http://schemas.microsoft.com/office/drawing/2014/main" id="{5584AA71-EBB9-5B4F-979B-456EFFEB0FD7}"/>
              </a:ext>
            </a:extLst>
          </p:cNvPr>
          <p:cNvPicPr>
            <a:picLocks noChangeAspect="1"/>
          </p:cNvPicPr>
          <p:nvPr/>
        </p:nvPicPr>
        <p:blipFill>
          <a:blip r:embed="rId3"/>
          <a:stretch>
            <a:fillRect/>
          </a:stretch>
        </p:blipFill>
        <p:spPr>
          <a:xfrm>
            <a:off x="7330440" y="2046512"/>
            <a:ext cx="4295399" cy="3836489"/>
          </a:xfrm>
          <a:prstGeom prst="rect">
            <a:avLst/>
          </a:prstGeom>
        </p:spPr>
      </p:pic>
    </p:spTree>
    <p:extLst>
      <p:ext uri="{BB962C8B-B14F-4D97-AF65-F5344CB8AC3E}">
        <p14:creationId xmlns:p14="http://schemas.microsoft.com/office/powerpoint/2010/main" val="412450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7924842" cy="427778"/>
            <a:chOff x="4361263" y="1340462"/>
            <a:chExt cx="10453362"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81126"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Inductive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Learning</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sp>
        <p:nvSpPr>
          <p:cNvPr id="3" name="矩形 2">
            <a:extLst>
              <a:ext uri="{FF2B5EF4-FFF2-40B4-BE49-F238E27FC236}">
                <a16:creationId xmlns:a16="http://schemas.microsoft.com/office/drawing/2014/main" id="{86ECA2AE-379E-F84A-A9D5-A19FCC30916B}"/>
              </a:ext>
            </a:extLst>
          </p:cNvPr>
          <p:cNvSpPr/>
          <p:nvPr/>
        </p:nvSpPr>
        <p:spPr>
          <a:xfrm>
            <a:off x="724513" y="1633117"/>
            <a:ext cx="1954381"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Encoder</a:t>
            </a:r>
          </a:p>
        </p:txBody>
      </p:sp>
      <p:pic>
        <p:nvPicPr>
          <p:cNvPr id="5" name="图片 4">
            <a:extLst>
              <a:ext uri="{FF2B5EF4-FFF2-40B4-BE49-F238E27FC236}">
                <a16:creationId xmlns:a16="http://schemas.microsoft.com/office/drawing/2014/main" id="{7BF5DBB3-1030-C84B-AEF4-1156A5B60944}"/>
              </a:ext>
            </a:extLst>
          </p:cNvPr>
          <p:cNvPicPr>
            <a:picLocks noChangeAspect="1"/>
          </p:cNvPicPr>
          <p:nvPr/>
        </p:nvPicPr>
        <p:blipFill>
          <a:blip r:embed="rId3"/>
          <a:stretch>
            <a:fillRect/>
          </a:stretch>
        </p:blipFill>
        <p:spPr>
          <a:xfrm>
            <a:off x="1521291" y="2182765"/>
            <a:ext cx="4495800" cy="558800"/>
          </a:xfrm>
          <a:prstGeom prst="rect">
            <a:avLst/>
          </a:prstGeom>
        </p:spPr>
      </p:pic>
      <p:pic>
        <p:nvPicPr>
          <p:cNvPr id="6" name="图片 5">
            <a:extLst>
              <a:ext uri="{FF2B5EF4-FFF2-40B4-BE49-F238E27FC236}">
                <a16:creationId xmlns:a16="http://schemas.microsoft.com/office/drawing/2014/main" id="{22CBE25C-F013-EC4D-AA4A-78AA07D76F4D}"/>
              </a:ext>
            </a:extLst>
          </p:cNvPr>
          <p:cNvPicPr>
            <a:picLocks noChangeAspect="1"/>
          </p:cNvPicPr>
          <p:nvPr/>
        </p:nvPicPr>
        <p:blipFill>
          <a:blip r:embed="rId4"/>
          <a:stretch>
            <a:fillRect/>
          </a:stretch>
        </p:blipFill>
        <p:spPr>
          <a:xfrm>
            <a:off x="2298700" y="2851748"/>
            <a:ext cx="3797300" cy="1219200"/>
          </a:xfrm>
          <a:prstGeom prst="rect">
            <a:avLst/>
          </a:prstGeom>
        </p:spPr>
      </p:pic>
      <p:pic>
        <p:nvPicPr>
          <p:cNvPr id="7" name="图片 6">
            <a:extLst>
              <a:ext uri="{FF2B5EF4-FFF2-40B4-BE49-F238E27FC236}">
                <a16:creationId xmlns:a16="http://schemas.microsoft.com/office/drawing/2014/main" id="{50B840B4-CAC1-A14A-83D2-AAF38737423C}"/>
              </a:ext>
            </a:extLst>
          </p:cNvPr>
          <p:cNvPicPr>
            <a:picLocks noChangeAspect="1"/>
          </p:cNvPicPr>
          <p:nvPr/>
        </p:nvPicPr>
        <p:blipFill>
          <a:blip r:embed="rId5"/>
          <a:stretch>
            <a:fillRect/>
          </a:stretch>
        </p:blipFill>
        <p:spPr>
          <a:xfrm>
            <a:off x="1897827" y="4130331"/>
            <a:ext cx="3302000" cy="431800"/>
          </a:xfrm>
          <a:prstGeom prst="rect">
            <a:avLst/>
          </a:prstGeom>
        </p:spPr>
      </p:pic>
      <p:pic>
        <p:nvPicPr>
          <p:cNvPr id="8" name="图片 7">
            <a:extLst>
              <a:ext uri="{FF2B5EF4-FFF2-40B4-BE49-F238E27FC236}">
                <a16:creationId xmlns:a16="http://schemas.microsoft.com/office/drawing/2014/main" id="{5C410C23-0DAE-5541-9A8E-DEBE0EC6A66C}"/>
              </a:ext>
            </a:extLst>
          </p:cNvPr>
          <p:cNvPicPr>
            <a:picLocks noChangeAspect="1"/>
          </p:cNvPicPr>
          <p:nvPr/>
        </p:nvPicPr>
        <p:blipFill>
          <a:blip r:embed="rId6"/>
          <a:stretch>
            <a:fillRect/>
          </a:stretch>
        </p:blipFill>
        <p:spPr>
          <a:xfrm>
            <a:off x="7058116" y="2091191"/>
            <a:ext cx="4102100" cy="3467100"/>
          </a:xfrm>
          <a:prstGeom prst="rect">
            <a:avLst/>
          </a:prstGeom>
        </p:spPr>
      </p:pic>
      <p:sp>
        <p:nvSpPr>
          <p:cNvPr id="9" name="文本框 8">
            <a:extLst>
              <a:ext uri="{FF2B5EF4-FFF2-40B4-BE49-F238E27FC236}">
                <a16:creationId xmlns:a16="http://schemas.microsoft.com/office/drawing/2014/main" id="{6C93F8F7-5BEB-6E48-909C-86E122EF1584}"/>
              </a:ext>
            </a:extLst>
          </p:cNvPr>
          <p:cNvSpPr txBox="1"/>
          <p:nvPr/>
        </p:nvSpPr>
        <p:spPr>
          <a:xfrm>
            <a:off x="574766" y="1680754"/>
            <a:ext cx="184731" cy="369332"/>
          </a:xfrm>
          <a:prstGeom prst="rect">
            <a:avLst/>
          </a:prstGeom>
          <a:noFill/>
        </p:spPr>
        <p:txBody>
          <a:bodyPr wrap="none" rtlCol="0">
            <a:spAutoFit/>
          </a:bodyPr>
          <a:lstStyle/>
          <a:p>
            <a:endParaRPr kumimoji="1" lang="zh-CN" altLang="en-US" dirty="0"/>
          </a:p>
        </p:txBody>
      </p:sp>
      <p:sp>
        <p:nvSpPr>
          <p:cNvPr id="20" name="矩形 19">
            <a:extLst>
              <a:ext uri="{FF2B5EF4-FFF2-40B4-BE49-F238E27FC236}">
                <a16:creationId xmlns:a16="http://schemas.microsoft.com/office/drawing/2014/main" id="{C3995852-DB03-E345-BC55-F810CC527FD6}"/>
              </a:ext>
            </a:extLst>
          </p:cNvPr>
          <p:cNvSpPr/>
          <p:nvPr/>
        </p:nvSpPr>
        <p:spPr>
          <a:xfrm>
            <a:off x="651415" y="4562131"/>
            <a:ext cx="6235552" cy="212000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Densifier</a:t>
            </a:r>
          </a:p>
          <a:p>
            <a:pPr algn="just">
              <a:lnSpc>
                <a:spcPct val="1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(1)compute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pairwise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cosine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similarity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using</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output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entity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feature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our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graph</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encoder,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identify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k</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nearest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neighbors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and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add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similarity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edges.</a:t>
            </a:r>
          </a:p>
          <a:p>
            <a:pPr algn="just">
              <a:lnSpc>
                <a:spcPct val="150000"/>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(2)the</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number</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of</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added</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synthetic</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edges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is</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node-dependent</a:t>
            </a:r>
          </a:p>
        </p:txBody>
      </p:sp>
      <p:pic>
        <p:nvPicPr>
          <p:cNvPr id="10" name="图片 9">
            <a:extLst>
              <a:ext uri="{FF2B5EF4-FFF2-40B4-BE49-F238E27FC236}">
                <a16:creationId xmlns:a16="http://schemas.microsoft.com/office/drawing/2014/main" id="{12BF64CA-503A-834E-9CB1-8D45512A32AA}"/>
              </a:ext>
            </a:extLst>
          </p:cNvPr>
          <p:cNvPicPr>
            <a:picLocks noChangeAspect="1"/>
          </p:cNvPicPr>
          <p:nvPr/>
        </p:nvPicPr>
        <p:blipFill>
          <a:blip r:embed="rId7"/>
          <a:stretch>
            <a:fillRect/>
          </a:stretch>
        </p:blipFill>
        <p:spPr>
          <a:xfrm>
            <a:off x="6740616" y="5866179"/>
            <a:ext cx="4419600" cy="825500"/>
          </a:xfrm>
          <a:prstGeom prst="rect">
            <a:avLst/>
          </a:prstGeom>
        </p:spPr>
      </p:pic>
    </p:spTree>
    <p:extLst>
      <p:ext uri="{BB962C8B-B14F-4D97-AF65-F5344CB8AC3E}">
        <p14:creationId xmlns:p14="http://schemas.microsoft.com/office/powerpoint/2010/main" val="21197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123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Commonsense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7924842" cy="427778"/>
            <a:chOff x="4361263" y="1340462"/>
            <a:chExt cx="10453362"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181126"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Inductive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Learning</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Commonsense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577034" y="303522"/>
            <a:ext cx="257633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Commonsense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p>
        </p:txBody>
      </p:sp>
      <p:sp>
        <p:nvSpPr>
          <p:cNvPr id="9" name="文本框 8">
            <a:extLst>
              <a:ext uri="{FF2B5EF4-FFF2-40B4-BE49-F238E27FC236}">
                <a16:creationId xmlns:a16="http://schemas.microsoft.com/office/drawing/2014/main" id="{6C93F8F7-5BEB-6E48-909C-86E122EF1584}"/>
              </a:ext>
            </a:extLst>
          </p:cNvPr>
          <p:cNvSpPr txBox="1"/>
          <p:nvPr/>
        </p:nvSpPr>
        <p:spPr>
          <a:xfrm>
            <a:off x="574766" y="1680754"/>
            <a:ext cx="184731" cy="369332"/>
          </a:xfrm>
          <a:prstGeom prst="rect">
            <a:avLst/>
          </a:prstGeom>
          <a:noFill/>
        </p:spPr>
        <p:txBody>
          <a:bodyPr wrap="none" rtlCol="0">
            <a:spAutoFit/>
          </a:bodyPr>
          <a:lstStyle/>
          <a:p>
            <a:endParaRPr kumimoji="1" lang="zh-CN" altLang="en-US" dirty="0"/>
          </a:p>
        </p:txBody>
      </p:sp>
      <p:pic>
        <p:nvPicPr>
          <p:cNvPr id="4" name="图片 3">
            <a:extLst>
              <a:ext uri="{FF2B5EF4-FFF2-40B4-BE49-F238E27FC236}">
                <a16:creationId xmlns:a16="http://schemas.microsoft.com/office/drawing/2014/main" id="{06E1FD45-0EBE-FD4B-B6EB-0B5ABBF2FD51}"/>
              </a:ext>
            </a:extLst>
          </p:cNvPr>
          <p:cNvPicPr>
            <a:picLocks noChangeAspect="1"/>
          </p:cNvPicPr>
          <p:nvPr/>
        </p:nvPicPr>
        <p:blipFill>
          <a:blip r:embed="rId3"/>
          <a:stretch>
            <a:fillRect/>
          </a:stretch>
        </p:blipFill>
        <p:spPr>
          <a:xfrm>
            <a:off x="383177" y="1680754"/>
            <a:ext cx="11234057" cy="4404391"/>
          </a:xfrm>
          <a:prstGeom prst="rect">
            <a:avLst/>
          </a:prstGeom>
        </p:spPr>
      </p:pic>
    </p:spTree>
    <p:extLst>
      <p:ext uri="{BB962C8B-B14F-4D97-AF65-F5344CB8AC3E}">
        <p14:creationId xmlns:p14="http://schemas.microsoft.com/office/powerpoint/2010/main" val="184458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340011" y="3105834"/>
            <a:ext cx="4896602"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Few-Shot KGC</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4</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6981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925196" y="3105834"/>
            <a:ext cx="4263831"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Introduction</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1</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419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6169874" cy="427778"/>
            <a:chOff x="4361263" y="1340462"/>
            <a:chExt cx="813844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86621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sp>
        <p:nvSpPr>
          <p:cNvPr id="16" name="矩形 15">
            <a:extLst>
              <a:ext uri="{FF2B5EF4-FFF2-40B4-BE49-F238E27FC236}">
                <a16:creationId xmlns:a16="http://schemas.microsoft.com/office/drawing/2014/main" id="{2116395C-237D-4845-AF58-A114F6AA5A14}"/>
              </a:ext>
            </a:extLst>
          </p:cNvPr>
          <p:cNvSpPr/>
          <p:nvPr/>
        </p:nvSpPr>
        <p:spPr>
          <a:xfrm>
            <a:off x="930904" y="1769559"/>
            <a:ext cx="10628464"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现有的</a:t>
            </a:r>
            <a:r>
              <a:rPr lang="en-US" altLang="zh-CN" dirty="0">
                <a:solidFill>
                  <a:schemeClr val="tx1"/>
                </a:solidFill>
                <a:latin typeface="Microsoft YaHei" panose="020B0503020204020204" pitchFamily="34" charset="-122"/>
                <a:ea typeface="Microsoft YaHei" panose="020B0503020204020204" pitchFamily="34" charset="-122"/>
              </a:rPr>
              <a:t>KGC</a:t>
            </a:r>
            <a:r>
              <a:rPr lang="zh-CN" altLang="en-US" dirty="0">
                <a:solidFill>
                  <a:schemeClr val="tx1"/>
                </a:solidFill>
                <a:latin typeface="Microsoft YaHei" panose="020B0503020204020204" pitchFamily="34" charset="-122"/>
                <a:ea typeface="Microsoft YaHei" panose="020B0503020204020204" pitchFamily="34" charset="-122"/>
              </a:rPr>
              <a:t>方法学习每一种关系需要</a:t>
            </a:r>
            <a:r>
              <a:rPr lang="zh-CN" altLang="en-US" dirty="0">
                <a:solidFill>
                  <a:srgbClr val="00B0F0"/>
                </a:solidFill>
                <a:latin typeface="Microsoft YaHei" panose="020B0503020204020204" pitchFamily="34" charset="-122"/>
                <a:ea typeface="Microsoft YaHei" panose="020B0503020204020204" pitchFamily="34" charset="-122"/>
              </a:rPr>
              <a:t>大量的训练实例</a:t>
            </a:r>
            <a:r>
              <a:rPr lang="zh-CN" altLang="en-US" dirty="0">
                <a:solidFill>
                  <a:schemeClr val="tx1"/>
                </a:solidFill>
                <a:latin typeface="Microsoft YaHei" panose="020B0503020204020204" pitchFamily="34" charset="-122"/>
                <a:ea typeface="Microsoft YaHei" panose="020B0503020204020204" pitchFamily="34" charset="-122"/>
              </a:rPr>
              <a:t>（头尾实体对）。</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在知识图谱中，很大一部分的关系类型只关联了少数的实体对，这也是知识图谱的</a:t>
            </a:r>
            <a:r>
              <a:rPr lang="zh-CN" altLang="en-US" dirty="0">
                <a:solidFill>
                  <a:srgbClr val="00B0F0"/>
                </a:solidFill>
                <a:latin typeface="Microsoft YaHei" panose="020B0503020204020204" pitchFamily="34" charset="-122"/>
                <a:ea typeface="Microsoft YaHei" panose="020B0503020204020204" pitchFamily="34" charset="-122"/>
              </a:rPr>
              <a:t>长尾现象</a:t>
            </a:r>
            <a:r>
              <a:rPr lang="zh-CN" altLang="en-US" dirty="0">
                <a:solidFill>
                  <a:schemeClr val="tx1"/>
                </a:solidFill>
                <a:latin typeface="Microsoft YaHei" panose="020B0503020204020204" pitchFamily="34" charset="-122"/>
                <a:ea typeface="Microsoft YaHei" panose="020B0503020204020204" pitchFamily="34" charset="-122"/>
              </a:rPr>
              <a:t>。对于这种</a:t>
            </a:r>
            <a:r>
              <a:rPr lang="en-US" altLang="zh-CN" dirty="0">
                <a:solidFill>
                  <a:schemeClr val="tx1"/>
                </a:solidFill>
                <a:latin typeface="Microsoft YaHei" panose="020B0503020204020204" pitchFamily="34" charset="-122"/>
                <a:ea typeface="Microsoft YaHei" panose="020B0503020204020204" pitchFamily="34" charset="-122"/>
              </a:rPr>
              <a:t>few-shot</a:t>
            </a:r>
            <a:r>
              <a:rPr lang="zh-CN" altLang="en-US" dirty="0">
                <a:solidFill>
                  <a:schemeClr val="tx1"/>
                </a:solidFill>
                <a:latin typeface="Microsoft YaHei" panose="020B0503020204020204" pitchFamily="34" charset="-122"/>
                <a:ea typeface="Microsoft YaHei" panose="020B0503020204020204" pitchFamily="34" charset="-122"/>
              </a:rPr>
              <a:t>的场景，之前传统的模型是无法使用的。</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之前的</a:t>
            </a:r>
            <a:r>
              <a:rPr lang="en-US" altLang="zh-CN" dirty="0">
                <a:solidFill>
                  <a:schemeClr val="tx1"/>
                </a:solidFill>
                <a:latin typeface="Microsoft YaHei" panose="020B0503020204020204" pitchFamily="34" charset="-122"/>
                <a:ea typeface="Microsoft YaHei" panose="020B0503020204020204" pitchFamily="34" charset="-122"/>
              </a:rPr>
              <a:t>one-shot</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learning</a:t>
            </a:r>
            <a:r>
              <a:rPr lang="zh-CN" altLang="en-US" dirty="0">
                <a:solidFill>
                  <a:schemeClr val="tx1"/>
                </a:solidFill>
                <a:latin typeface="Microsoft YaHei" panose="020B0503020204020204" pitchFamily="34" charset="-122"/>
                <a:ea typeface="Microsoft YaHei" panose="020B0503020204020204" pitchFamily="34" charset="-122"/>
              </a:rPr>
              <a:t>的工作泛化到</a:t>
            </a:r>
            <a:r>
              <a:rPr lang="en-US" altLang="zh-CN" dirty="0">
                <a:solidFill>
                  <a:schemeClr val="tx1"/>
                </a:solidFill>
                <a:latin typeface="Microsoft YaHei" panose="020B0503020204020204" pitchFamily="34" charset="-122"/>
                <a:ea typeface="Microsoft YaHei" panose="020B0503020204020204" pitchFamily="34" charset="-122"/>
              </a:rPr>
              <a:t>few-shot</a:t>
            </a:r>
            <a:r>
              <a:rPr lang="zh-CN" altLang="en-US" dirty="0">
                <a:solidFill>
                  <a:schemeClr val="tx1"/>
                </a:solidFill>
                <a:latin typeface="Microsoft YaHei" panose="020B0503020204020204" pitchFamily="34" charset="-122"/>
                <a:ea typeface="Microsoft YaHei" panose="020B0503020204020204" pitchFamily="34" charset="-122"/>
              </a:rPr>
              <a:t>的场景下效果并不好。主要在于两点，一是</a:t>
            </a:r>
            <a:r>
              <a:rPr lang="en-US" altLang="zh-CN" dirty="0" err="1">
                <a:solidFill>
                  <a:schemeClr val="tx1"/>
                </a:solidFill>
                <a:latin typeface="Microsoft YaHei" panose="020B0503020204020204" pitchFamily="34" charset="-122"/>
                <a:ea typeface="Microsoft YaHei" panose="020B0503020204020204" pitchFamily="34" charset="-122"/>
              </a:rPr>
              <a:t>Gmatching</a:t>
            </a:r>
            <a:r>
              <a:rPr lang="zh-CN" altLang="en-US" dirty="0">
                <a:solidFill>
                  <a:schemeClr val="tx1"/>
                </a:solidFill>
                <a:latin typeface="Microsoft YaHei" panose="020B0503020204020204" pitchFamily="34" charset="-122"/>
                <a:ea typeface="Microsoft YaHei" panose="020B0503020204020204" pitchFamily="34" charset="-122"/>
              </a:rPr>
              <a:t>将所有</a:t>
            </a:r>
            <a:r>
              <a:rPr lang="zh-CN" altLang="en-US" dirty="0">
                <a:solidFill>
                  <a:srgbClr val="00B0F0"/>
                </a:solidFill>
                <a:latin typeface="Microsoft YaHei" panose="020B0503020204020204" pitchFamily="34" charset="-122"/>
                <a:ea typeface="Microsoft YaHei" panose="020B0503020204020204" pitchFamily="34" charset="-122"/>
              </a:rPr>
              <a:t>邻域信息同等看待</a:t>
            </a:r>
            <a:r>
              <a:rPr lang="zh-CN" altLang="en-US" dirty="0">
                <a:solidFill>
                  <a:schemeClr val="tx1"/>
                </a:solidFill>
                <a:latin typeface="Microsoft YaHei" panose="020B0503020204020204" pitchFamily="34" charset="-122"/>
                <a:ea typeface="Microsoft YaHei" panose="020B0503020204020204" pitchFamily="34" charset="-122"/>
              </a:rPr>
              <a:t>，二是因为</a:t>
            </a:r>
            <a:r>
              <a:rPr lang="en-US" altLang="zh-CN" dirty="0" err="1">
                <a:solidFill>
                  <a:schemeClr val="tx1"/>
                </a:solidFill>
                <a:latin typeface="Microsoft YaHei" panose="020B0503020204020204" pitchFamily="34" charset="-122"/>
                <a:ea typeface="Microsoft YaHei" panose="020B0503020204020204" pitchFamily="34" charset="-122"/>
              </a:rPr>
              <a:t>Gmatching</a:t>
            </a:r>
            <a:r>
              <a:rPr lang="zh-CN" altLang="en-US" dirty="0">
                <a:solidFill>
                  <a:schemeClr val="tx1"/>
                </a:solidFill>
                <a:latin typeface="Microsoft YaHei" panose="020B0503020204020204" pitchFamily="34" charset="-122"/>
                <a:ea typeface="Microsoft YaHei" panose="020B0503020204020204" pitchFamily="34" charset="-122"/>
              </a:rPr>
              <a:t>没有考虑</a:t>
            </a:r>
            <a:r>
              <a:rPr lang="en-US" altLang="zh-CN" dirty="0">
                <a:solidFill>
                  <a:srgbClr val="00B0F0"/>
                </a:solidFill>
                <a:latin typeface="Microsoft YaHei" panose="020B0503020204020204" pitchFamily="34" charset="-122"/>
                <a:ea typeface="Microsoft YaHei" panose="020B0503020204020204" pitchFamily="34" charset="-122"/>
              </a:rPr>
              <a:t>reference</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set</a:t>
            </a:r>
            <a:r>
              <a:rPr lang="zh-CN" altLang="en-US" dirty="0">
                <a:solidFill>
                  <a:srgbClr val="00B0F0"/>
                </a:solidFill>
                <a:latin typeface="Microsoft YaHei" panose="020B0503020204020204" pitchFamily="34" charset="-122"/>
                <a:ea typeface="Microsoft YaHei" panose="020B0503020204020204" pitchFamily="34" charset="-122"/>
              </a:rPr>
              <a:t>的交互</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heterogeneous</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neighbor</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encoder</a:t>
            </a: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recurrent</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autoencoder</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aggregation</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network</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model</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interactions</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of</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few-shot</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reference</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entity</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pairs</a:t>
            </a: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match</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network</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to</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discover</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similar</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entity</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pairs</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of</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reference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set</a:t>
            </a:r>
          </a:p>
        </p:txBody>
      </p:sp>
    </p:spTree>
    <p:extLst>
      <p:ext uri="{BB962C8B-B14F-4D97-AF65-F5344CB8AC3E}">
        <p14:creationId xmlns:p14="http://schemas.microsoft.com/office/powerpoint/2010/main" val="28828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6169874" cy="427778"/>
            <a:chOff x="4361263" y="1340462"/>
            <a:chExt cx="813844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86621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sp>
        <p:nvSpPr>
          <p:cNvPr id="3" name="矩形 2">
            <a:extLst>
              <a:ext uri="{FF2B5EF4-FFF2-40B4-BE49-F238E27FC236}">
                <a16:creationId xmlns:a16="http://schemas.microsoft.com/office/drawing/2014/main" id="{1FEE3201-FE36-0848-84F0-5C35BBCDBB93}"/>
              </a:ext>
            </a:extLst>
          </p:cNvPr>
          <p:cNvSpPr/>
          <p:nvPr/>
        </p:nvSpPr>
        <p:spPr>
          <a:xfrm>
            <a:off x="930899" y="1551964"/>
            <a:ext cx="3935693"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Encoding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Heterogeneous</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Neighbors</a:t>
            </a:r>
          </a:p>
        </p:txBody>
      </p:sp>
      <p:pic>
        <p:nvPicPr>
          <p:cNvPr id="4" name="图片 3">
            <a:extLst>
              <a:ext uri="{FF2B5EF4-FFF2-40B4-BE49-F238E27FC236}">
                <a16:creationId xmlns:a16="http://schemas.microsoft.com/office/drawing/2014/main" id="{A4831866-BE6C-CB48-B8BE-85167047FB9D}"/>
              </a:ext>
            </a:extLst>
          </p:cNvPr>
          <p:cNvPicPr>
            <a:picLocks noChangeAspect="1"/>
          </p:cNvPicPr>
          <p:nvPr/>
        </p:nvPicPr>
        <p:blipFill>
          <a:blip r:embed="rId3"/>
          <a:stretch>
            <a:fillRect/>
          </a:stretch>
        </p:blipFill>
        <p:spPr>
          <a:xfrm>
            <a:off x="1604879" y="2182877"/>
            <a:ext cx="3683000" cy="1257300"/>
          </a:xfrm>
          <a:prstGeom prst="rect">
            <a:avLst/>
          </a:prstGeom>
        </p:spPr>
      </p:pic>
      <p:pic>
        <p:nvPicPr>
          <p:cNvPr id="6" name="图片 5">
            <a:extLst>
              <a:ext uri="{FF2B5EF4-FFF2-40B4-BE49-F238E27FC236}">
                <a16:creationId xmlns:a16="http://schemas.microsoft.com/office/drawing/2014/main" id="{9466082B-A8E8-6B46-B624-DEAB9391D3DE}"/>
              </a:ext>
            </a:extLst>
          </p:cNvPr>
          <p:cNvPicPr>
            <a:picLocks noChangeAspect="1"/>
          </p:cNvPicPr>
          <p:nvPr/>
        </p:nvPicPr>
        <p:blipFill>
          <a:blip r:embed="rId4"/>
          <a:stretch>
            <a:fillRect/>
          </a:stretch>
        </p:blipFill>
        <p:spPr>
          <a:xfrm>
            <a:off x="6773694" y="1686841"/>
            <a:ext cx="3789723" cy="2596662"/>
          </a:xfrm>
          <a:prstGeom prst="rect">
            <a:avLst/>
          </a:prstGeom>
        </p:spPr>
      </p:pic>
      <p:pic>
        <p:nvPicPr>
          <p:cNvPr id="7" name="图片 6">
            <a:extLst>
              <a:ext uri="{FF2B5EF4-FFF2-40B4-BE49-F238E27FC236}">
                <a16:creationId xmlns:a16="http://schemas.microsoft.com/office/drawing/2014/main" id="{C7587439-E907-0744-ADB9-0F5A4F2C30D2}"/>
              </a:ext>
            </a:extLst>
          </p:cNvPr>
          <p:cNvPicPr>
            <a:picLocks noChangeAspect="1"/>
          </p:cNvPicPr>
          <p:nvPr/>
        </p:nvPicPr>
        <p:blipFill>
          <a:blip r:embed="rId5"/>
          <a:stretch>
            <a:fillRect/>
          </a:stretch>
        </p:blipFill>
        <p:spPr>
          <a:xfrm>
            <a:off x="7210129" y="4240734"/>
            <a:ext cx="3353288" cy="2601543"/>
          </a:xfrm>
          <a:prstGeom prst="rect">
            <a:avLst/>
          </a:prstGeom>
        </p:spPr>
      </p:pic>
      <p:sp>
        <p:nvSpPr>
          <p:cNvPr id="8" name="矩形 7">
            <a:extLst>
              <a:ext uri="{FF2B5EF4-FFF2-40B4-BE49-F238E27FC236}">
                <a16:creationId xmlns:a16="http://schemas.microsoft.com/office/drawing/2014/main" id="{1325DBC4-73D4-5D42-BA8B-3175101EACE3}"/>
              </a:ext>
            </a:extLst>
          </p:cNvPr>
          <p:cNvSpPr/>
          <p:nvPr/>
        </p:nvSpPr>
        <p:spPr>
          <a:xfrm>
            <a:off x="930899" y="3429000"/>
            <a:ext cx="4006225"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Aggregating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Few-Shot</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Reference</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Set</a:t>
            </a:r>
          </a:p>
        </p:txBody>
      </p:sp>
      <p:pic>
        <p:nvPicPr>
          <p:cNvPr id="9" name="图片 8">
            <a:extLst>
              <a:ext uri="{FF2B5EF4-FFF2-40B4-BE49-F238E27FC236}">
                <a16:creationId xmlns:a16="http://schemas.microsoft.com/office/drawing/2014/main" id="{DB96EF7F-D767-F34A-B2D3-257904D53983}"/>
              </a:ext>
            </a:extLst>
          </p:cNvPr>
          <p:cNvPicPr>
            <a:picLocks noChangeAspect="1"/>
          </p:cNvPicPr>
          <p:nvPr/>
        </p:nvPicPr>
        <p:blipFill>
          <a:blip r:embed="rId6"/>
          <a:stretch>
            <a:fillRect/>
          </a:stretch>
        </p:blipFill>
        <p:spPr>
          <a:xfrm>
            <a:off x="2188369" y="4042103"/>
            <a:ext cx="3061573" cy="425782"/>
          </a:xfrm>
          <a:prstGeom prst="rect">
            <a:avLst/>
          </a:prstGeom>
        </p:spPr>
      </p:pic>
      <p:pic>
        <p:nvPicPr>
          <p:cNvPr id="10" name="图片 9">
            <a:extLst>
              <a:ext uri="{FF2B5EF4-FFF2-40B4-BE49-F238E27FC236}">
                <a16:creationId xmlns:a16="http://schemas.microsoft.com/office/drawing/2014/main" id="{67CD57ED-8FB3-D647-BCA7-9494CD82EEA4}"/>
              </a:ext>
            </a:extLst>
          </p:cNvPr>
          <p:cNvPicPr>
            <a:picLocks noChangeAspect="1"/>
          </p:cNvPicPr>
          <p:nvPr/>
        </p:nvPicPr>
        <p:blipFill>
          <a:blip r:embed="rId7"/>
          <a:stretch>
            <a:fillRect/>
          </a:stretch>
        </p:blipFill>
        <p:spPr>
          <a:xfrm>
            <a:off x="1479270" y="4428801"/>
            <a:ext cx="4616730" cy="411612"/>
          </a:xfrm>
          <a:prstGeom prst="rect">
            <a:avLst/>
          </a:prstGeom>
        </p:spPr>
      </p:pic>
      <p:pic>
        <p:nvPicPr>
          <p:cNvPr id="11" name="图片 10">
            <a:extLst>
              <a:ext uri="{FF2B5EF4-FFF2-40B4-BE49-F238E27FC236}">
                <a16:creationId xmlns:a16="http://schemas.microsoft.com/office/drawing/2014/main" id="{9680280F-450A-F142-8BFB-F7662ECC4F7E}"/>
              </a:ext>
            </a:extLst>
          </p:cNvPr>
          <p:cNvPicPr>
            <a:picLocks noChangeAspect="1"/>
          </p:cNvPicPr>
          <p:nvPr/>
        </p:nvPicPr>
        <p:blipFill>
          <a:blip r:embed="rId8"/>
          <a:stretch>
            <a:fillRect/>
          </a:stretch>
        </p:blipFill>
        <p:spPr>
          <a:xfrm>
            <a:off x="1985734" y="4812479"/>
            <a:ext cx="3129150" cy="365745"/>
          </a:xfrm>
          <a:prstGeom prst="rect">
            <a:avLst/>
          </a:prstGeom>
        </p:spPr>
      </p:pic>
      <p:pic>
        <p:nvPicPr>
          <p:cNvPr id="14" name="图片 13">
            <a:extLst>
              <a:ext uri="{FF2B5EF4-FFF2-40B4-BE49-F238E27FC236}">
                <a16:creationId xmlns:a16="http://schemas.microsoft.com/office/drawing/2014/main" id="{51708085-93F2-444A-8E92-0368B08D42A9}"/>
              </a:ext>
            </a:extLst>
          </p:cNvPr>
          <p:cNvPicPr>
            <a:picLocks noChangeAspect="1"/>
          </p:cNvPicPr>
          <p:nvPr/>
        </p:nvPicPr>
        <p:blipFill>
          <a:blip r:embed="rId9"/>
          <a:stretch>
            <a:fillRect/>
          </a:stretch>
        </p:blipFill>
        <p:spPr>
          <a:xfrm>
            <a:off x="2036567" y="5224091"/>
            <a:ext cx="3027484" cy="1330387"/>
          </a:xfrm>
          <a:prstGeom prst="rect">
            <a:avLst/>
          </a:prstGeom>
        </p:spPr>
      </p:pic>
    </p:spTree>
    <p:extLst>
      <p:ext uri="{BB962C8B-B14F-4D97-AF65-F5344CB8AC3E}">
        <p14:creationId xmlns:p14="http://schemas.microsoft.com/office/powerpoint/2010/main" val="147679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6169874" cy="427778"/>
            <a:chOff x="4361263" y="1340462"/>
            <a:chExt cx="813844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86621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pic>
        <p:nvPicPr>
          <p:cNvPr id="5" name="图片 4">
            <a:extLst>
              <a:ext uri="{FF2B5EF4-FFF2-40B4-BE49-F238E27FC236}">
                <a16:creationId xmlns:a16="http://schemas.microsoft.com/office/drawing/2014/main" id="{A54FD1CA-AE39-6E46-870A-93A39ECC89E6}"/>
              </a:ext>
            </a:extLst>
          </p:cNvPr>
          <p:cNvPicPr>
            <a:picLocks noChangeAspect="1"/>
          </p:cNvPicPr>
          <p:nvPr/>
        </p:nvPicPr>
        <p:blipFill>
          <a:blip r:embed="rId3"/>
          <a:stretch>
            <a:fillRect/>
          </a:stretch>
        </p:blipFill>
        <p:spPr>
          <a:xfrm>
            <a:off x="2034442" y="1714329"/>
            <a:ext cx="8123115" cy="5002650"/>
          </a:xfrm>
          <a:prstGeom prst="rect">
            <a:avLst/>
          </a:prstGeom>
        </p:spPr>
      </p:pic>
    </p:spTree>
    <p:extLst>
      <p:ext uri="{BB962C8B-B14F-4D97-AF65-F5344CB8AC3E}">
        <p14:creationId xmlns:p14="http://schemas.microsoft.com/office/powerpoint/2010/main" val="160976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10171610" cy="427778"/>
            <a:chOff x="4361263" y="1340462"/>
            <a:chExt cx="1341699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14475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Adaptive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(EMNLP</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pic>
        <p:nvPicPr>
          <p:cNvPr id="3" name="图片 2">
            <a:extLst>
              <a:ext uri="{FF2B5EF4-FFF2-40B4-BE49-F238E27FC236}">
                <a16:creationId xmlns:a16="http://schemas.microsoft.com/office/drawing/2014/main" id="{142F6FA7-4EB4-7D43-A47C-58846FC88937}"/>
              </a:ext>
            </a:extLst>
          </p:cNvPr>
          <p:cNvPicPr>
            <a:picLocks noChangeAspect="1"/>
          </p:cNvPicPr>
          <p:nvPr/>
        </p:nvPicPr>
        <p:blipFill>
          <a:blip r:embed="rId3"/>
          <a:stretch>
            <a:fillRect/>
          </a:stretch>
        </p:blipFill>
        <p:spPr>
          <a:xfrm>
            <a:off x="7115341" y="1740876"/>
            <a:ext cx="4221632" cy="4730262"/>
          </a:xfrm>
          <a:prstGeom prst="rect">
            <a:avLst/>
          </a:prstGeom>
        </p:spPr>
      </p:pic>
      <p:sp>
        <p:nvSpPr>
          <p:cNvPr id="14" name="矩形 13">
            <a:extLst>
              <a:ext uri="{FF2B5EF4-FFF2-40B4-BE49-F238E27FC236}">
                <a16:creationId xmlns:a16="http://schemas.microsoft.com/office/drawing/2014/main" id="{7F34F546-E128-6A40-89CE-23CA2A55A35B}"/>
              </a:ext>
            </a:extLst>
          </p:cNvPr>
          <p:cNvSpPr/>
          <p:nvPr/>
        </p:nvSpPr>
        <p:spPr>
          <a:xfrm>
            <a:off x="855027" y="2030051"/>
            <a:ext cx="6184437" cy="3782893"/>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动机</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Few-Shot</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KGC</a:t>
            </a:r>
            <a:r>
              <a:rPr lang="zh-CN" altLang="en-US" dirty="0">
                <a:solidFill>
                  <a:schemeClr val="tx1"/>
                </a:solidFill>
                <a:latin typeface="Microsoft YaHei" panose="020B0503020204020204" pitchFamily="34" charset="-122"/>
                <a:ea typeface="Microsoft YaHei" panose="020B0503020204020204" pitchFamily="34" charset="-122"/>
              </a:rPr>
              <a:t>其实就是通过所</a:t>
            </a:r>
            <a:r>
              <a:rPr lang="zh-CN" altLang="en-US" dirty="0">
                <a:solidFill>
                  <a:srgbClr val="00B0F0"/>
                </a:solidFill>
                <a:latin typeface="Microsoft YaHei" panose="020B0503020204020204" pitchFamily="34" charset="-122"/>
                <a:ea typeface="Microsoft YaHei" panose="020B0503020204020204" pitchFamily="34" charset="-122"/>
              </a:rPr>
              <a:t>给定的特定关系类型</a:t>
            </a:r>
            <a:r>
              <a:rPr lang="zh-CN" altLang="en-US" dirty="0">
                <a:solidFill>
                  <a:schemeClr val="tx1"/>
                </a:solidFill>
                <a:latin typeface="Microsoft YaHei" panose="020B0503020204020204" pitchFamily="34" charset="-122"/>
                <a:ea typeface="Microsoft YaHei" panose="020B0503020204020204" pitchFamily="34" charset="-122"/>
              </a:rPr>
              <a:t>的</a:t>
            </a:r>
            <a:r>
              <a:rPr lang="en-US" altLang="zh-CN" dirty="0">
                <a:solidFill>
                  <a:schemeClr val="tx1"/>
                </a:solidFill>
                <a:latin typeface="Microsoft YaHei" panose="020B0503020204020204" pitchFamily="34" charset="-122"/>
                <a:ea typeface="Microsoft YaHei" panose="020B0503020204020204" pitchFamily="34" charset="-122"/>
              </a:rPr>
              <a:t>reference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entity</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pairs</a:t>
            </a:r>
            <a:r>
              <a:rPr lang="zh-CN" altLang="en-US" dirty="0">
                <a:solidFill>
                  <a:schemeClr val="tx1"/>
                </a:solidFill>
                <a:latin typeface="Microsoft YaHei" panose="020B0503020204020204" pitchFamily="34" charset="-122"/>
                <a:ea typeface="Microsoft YaHei" panose="020B0503020204020204" pitchFamily="34" charset="-122"/>
              </a:rPr>
              <a:t>找到新的事实。</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之前的方法主要通过学习实体的</a:t>
            </a:r>
            <a:r>
              <a:rPr lang="zh-CN" altLang="en-US" dirty="0">
                <a:solidFill>
                  <a:srgbClr val="00B0F0"/>
                </a:solidFill>
                <a:latin typeface="Microsoft YaHei" panose="020B0503020204020204" pitchFamily="34" charset="-122"/>
                <a:ea typeface="Microsoft YaHei" panose="020B0503020204020204" pitchFamily="34" charset="-122"/>
              </a:rPr>
              <a:t>静态表示</a:t>
            </a:r>
            <a:r>
              <a:rPr lang="zh-CN" altLang="en-US" dirty="0">
                <a:solidFill>
                  <a:schemeClr val="tx1"/>
                </a:solidFill>
                <a:latin typeface="Microsoft YaHei" panose="020B0503020204020204" pitchFamily="34" charset="-122"/>
                <a:ea typeface="Microsoft YaHei" panose="020B0503020204020204" pitchFamily="34" charset="-122"/>
              </a:rPr>
              <a:t>，忽略了实体在不同的关系下展现</a:t>
            </a:r>
            <a:r>
              <a:rPr lang="zh-CN" altLang="en-US" dirty="0">
                <a:solidFill>
                  <a:srgbClr val="00B0F0"/>
                </a:solidFill>
                <a:latin typeface="Microsoft YaHei" panose="020B0503020204020204" pitchFamily="34" charset="-122"/>
                <a:ea typeface="Microsoft YaHei" panose="020B0503020204020204" pitchFamily="34" charset="-122"/>
              </a:rPr>
              <a:t>不同的角色</a:t>
            </a:r>
            <a:r>
              <a:rPr lang="zh-CN" altLang="en-US" dirty="0">
                <a:solidFill>
                  <a:schemeClr val="tx1"/>
                </a:solidFill>
                <a:latin typeface="Microsoft YaHei" panose="020B0503020204020204" pitchFamily="34" charset="-122"/>
                <a:ea typeface="Microsoft YaHei" panose="020B0503020204020204" pitchFamily="34" charset="-122"/>
              </a:rPr>
              <a:t>，并且</a:t>
            </a:r>
            <a:r>
              <a:rPr lang="en-US" altLang="zh-CN" dirty="0">
                <a:solidFill>
                  <a:schemeClr val="tx1"/>
                </a:solidFill>
                <a:latin typeface="Microsoft YaHei" panose="020B0503020204020204" pitchFamily="34" charset="-122"/>
                <a:ea typeface="Microsoft YaHei" panose="020B0503020204020204" pitchFamily="34" charset="-122"/>
              </a:rPr>
              <a:t>reference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set</a:t>
            </a:r>
            <a:r>
              <a:rPr lang="zh-CN" altLang="en-US" dirty="0">
                <a:solidFill>
                  <a:schemeClr val="tx1"/>
                </a:solidFill>
                <a:latin typeface="Microsoft YaHei" panose="020B0503020204020204" pitchFamily="34" charset="-122"/>
                <a:ea typeface="Microsoft YaHei" panose="020B0503020204020204" pitchFamily="34" charset="-122"/>
              </a:rPr>
              <a:t>对于</a:t>
            </a:r>
            <a:r>
              <a:rPr lang="en-US" altLang="zh-CN" dirty="0">
                <a:solidFill>
                  <a:schemeClr val="tx1"/>
                </a:solidFill>
                <a:latin typeface="Microsoft YaHei" panose="020B0503020204020204" pitchFamily="34" charset="-122"/>
                <a:ea typeface="Microsoft YaHei" panose="020B0503020204020204" pitchFamily="34" charset="-122"/>
              </a:rPr>
              <a:t>query</a:t>
            </a:r>
            <a:r>
              <a:rPr lang="zh-CN" altLang="en-US" dirty="0">
                <a:solidFill>
                  <a:schemeClr val="tx1"/>
                </a:solidFill>
                <a:latin typeface="Microsoft YaHei" panose="020B0503020204020204" pitchFamily="34" charset="-122"/>
                <a:ea typeface="Microsoft YaHei" panose="020B0503020204020204" pitchFamily="34" charset="-122"/>
              </a:rPr>
              <a:t>也有着</a:t>
            </a:r>
            <a:r>
              <a:rPr lang="zh-CN" altLang="en-US" dirty="0">
                <a:solidFill>
                  <a:srgbClr val="00B0F0"/>
                </a:solidFill>
                <a:latin typeface="Microsoft YaHei" panose="020B0503020204020204" pitchFamily="34" charset="-122"/>
                <a:ea typeface="Microsoft YaHei" panose="020B0503020204020204" pitchFamily="34" charset="-122"/>
              </a:rPr>
              <a:t>不同的贡献</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之前的模型虽然采用</a:t>
            </a:r>
            <a:r>
              <a:rPr lang="en-US" altLang="zh-CN" dirty="0">
                <a:solidFill>
                  <a:schemeClr val="tx1"/>
                </a:solidFill>
                <a:latin typeface="Microsoft YaHei" panose="020B0503020204020204" pitchFamily="34" charset="-122"/>
                <a:ea typeface="Microsoft YaHei" panose="020B0503020204020204" pitchFamily="34" charset="-122"/>
              </a:rPr>
              <a:t>Attention</a:t>
            </a:r>
            <a:r>
              <a:rPr lang="zh-CN" altLang="en-US" dirty="0">
                <a:solidFill>
                  <a:schemeClr val="tx1"/>
                </a:solidFill>
                <a:latin typeface="Microsoft YaHei" panose="020B0503020204020204" pitchFamily="34" charset="-122"/>
                <a:ea typeface="Microsoft YaHei" panose="020B0503020204020204" pitchFamily="34" charset="-122"/>
              </a:rPr>
              <a:t>来给不同的邻接节点赋予不同的权重，但是这个权重在</a:t>
            </a:r>
            <a:r>
              <a:rPr lang="zh-CN" altLang="en-US" dirty="0">
                <a:solidFill>
                  <a:srgbClr val="00B0F0"/>
                </a:solidFill>
                <a:latin typeface="Microsoft YaHei" panose="020B0503020204020204" pitchFamily="34" charset="-122"/>
                <a:ea typeface="Microsoft YaHei" panose="020B0503020204020204" pitchFamily="34" charset="-122"/>
              </a:rPr>
              <a:t>所有任务中都是不变的 。</a:t>
            </a:r>
            <a:endParaRPr lang="en-US" altLang="zh-CN" dirty="0">
              <a:solidFill>
                <a:srgbClr val="00B0F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289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10171610" cy="427778"/>
            <a:chOff x="4361263" y="1340462"/>
            <a:chExt cx="1341699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14475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Adaptive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(EMNLP</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sp>
        <p:nvSpPr>
          <p:cNvPr id="4" name="矩形 3">
            <a:extLst>
              <a:ext uri="{FF2B5EF4-FFF2-40B4-BE49-F238E27FC236}">
                <a16:creationId xmlns:a16="http://schemas.microsoft.com/office/drawing/2014/main" id="{511027BE-BC61-5E40-B779-1ED2677555C9}"/>
              </a:ext>
            </a:extLst>
          </p:cNvPr>
          <p:cNvSpPr/>
          <p:nvPr/>
        </p:nvSpPr>
        <p:spPr>
          <a:xfrm>
            <a:off x="728575" y="1551964"/>
            <a:ext cx="4256293"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Adaptive</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Neighbor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Encoder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Entities</a:t>
            </a:r>
          </a:p>
        </p:txBody>
      </p:sp>
      <p:pic>
        <p:nvPicPr>
          <p:cNvPr id="5" name="图片 4">
            <a:extLst>
              <a:ext uri="{FF2B5EF4-FFF2-40B4-BE49-F238E27FC236}">
                <a16:creationId xmlns:a16="http://schemas.microsoft.com/office/drawing/2014/main" id="{FBB14392-14DB-C34A-A320-812870B389AB}"/>
              </a:ext>
            </a:extLst>
          </p:cNvPr>
          <p:cNvPicPr>
            <a:picLocks noChangeAspect="1"/>
          </p:cNvPicPr>
          <p:nvPr/>
        </p:nvPicPr>
        <p:blipFill>
          <a:blip r:embed="rId3"/>
          <a:stretch>
            <a:fillRect/>
          </a:stretch>
        </p:blipFill>
        <p:spPr>
          <a:xfrm>
            <a:off x="5913512" y="1781001"/>
            <a:ext cx="5397500" cy="4165600"/>
          </a:xfrm>
          <a:prstGeom prst="rect">
            <a:avLst/>
          </a:prstGeom>
        </p:spPr>
      </p:pic>
      <p:pic>
        <p:nvPicPr>
          <p:cNvPr id="7" name="图片 6">
            <a:extLst>
              <a:ext uri="{FF2B5EF4-FFF2-40B4-BE49-F238E27FC236}">
                <a16:creationId xmlns:a16="http://schemas.microsoft.com/office/drawing/2014/main" id="{7DA8EB57-1C5F-DB4E-9C8C-45A2CEA9AAAE}"/>
              </a:ext>
            </a:extLst>
          </p:cNvPr>
          <p:cNvPicPr>
            <a:picLocks noChangeAspect="1"/>
          </p:cNvPicPr>
          <p:nvPr/>
        </p:nvPicPr>
        <p:blipFill>
          <a:blip r:embed="rId4"/>
          <a:stretch>
            <a:fillRect/>
          </a:stretch>
        </p:blipFill>
        <p:spPr>
          <a:xfrm>
            <a:off x="1257820" y="2397255"/>
            <a:ext cx="3708400" cy="546100"/>
          </a:xfrm>
          <a:prstGeom prst="rect">
            <a:avLst/>
          </a:prstGeom>
        </p:spPr>
      </p:pic>
      <p:pic>
        <p:nvPicPr>
          <p:cNvPr id="8" name="图片 7">
            <a:extLst>
              <a:ext uri="{FF2B5EF4-FFF2-40B4-BE49-F238E27FC236}">
                <a16:creationId xmlns:a16="http://schemas.microsoft.com/office/drawing/2014/main" id="{780EE8D4-9AFC-154E-B52B-2A671B79ACA0}"/>
              </a:ext>
            </a:extLst>
          </p:cNvPr>
          <p:cNvPicPr>
            <a:picLocks noChangeAspect="1"/>
          </p:cNvPicPr>
          <p:nvPr/>
        </p:nvPicPr>
        <p:blipFill>
          <a:blip r:embed="rId5"/>
          <a:stretch>
            <a:fillRect/>
          </a:stretch>
        </p:blipFill>
        <p:spPr>
          <a:xfrm>
            <a:off x="1041200" y="3253386"/>
            <a:ext cx="4256293" cy="1594577"/>
          </a:xfrm>
          <a:prstGeom prst="rect">
            <a:avLst/>
          </a:prstGeom>
        </p:spPr>
      </p:pic>
      <p:pic>
        <p:nvPicPr>
          <p:cNvPr id="9" name="图片 8">
            <a:extLst>
              <a:ext uri="{FF2B5EF4-FFF2-40B4-BE49-F238E27FC236}">
                <a16:creationId xmlns:a16="http://schemas.microsoft.com/office/drawing/2014/main" id="{B01F5235-A579-5C42-9371-9BDCBEDE8C7A}"/>
              </a:ext>
            </a:extLst>
          </p:cNvPr>
          <p:cNvPicPr>
            <a:picLocks noChangeAspect="1"/>
          </p:cNvPicPr>
          <p:nvPr/>
        </p:nvPicPr>
        <p:blipFill>
          <a:blip r:embed="rId6"/>
          <a:stretch>
            <a:fillRect/>
          </a:stretch>
        </p:blipFill>
        <p:spPr>
          <a:xfrm>
            <a:off x="1341524" y="5018126"/>
            <a:ext cx="3172440" cy="575820"/>
          </a:xfrm>
          <a:prstGeom prst="rect">
            <a:avLst/>
          </a:prstGeom>
        </p:spPr>
      </p:pic>
    </p:spTree>
    <p:extLst>
      <p:ext uri="{BB962C8B-B14F-4D97-AF65-F5344CB8AC3E}">
        <p14:creationId xmlns:p14="http://schemas.microsoft.com/office/powerpoint/2010/main" val="344445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10171610" cy="427778"/>
            <a:chOff x="4361263" y="1340462"/>
            <a:chExt cx="1341699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14475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Adaptive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(EMNLP</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sp>
        <p:nvSpPr>
          <p:cNvPr id="4" name="矩形 3">
            <a:extLst>
              <a:ext uri="{FF2B5EF4-FFF2-40B4-BE49-F238E27FC236}">
                <a16:creationId xmlns:a16="http://schemas.microsoft.com/office/drawing/2014/main" id="{511027BE-BC61-5E40-B779-1ED2677555C9}"/>
              </a:ext>
            </a:extLst>
          </p:cNvPr>
          <p:cNvSpPr/>
          <p:nvPr/>
        </p:nvSpPr>
        <p:spPr>
          <a:xfrm>
            <a:off x="816227" y="1551964"/>
            <a:ext cx="4080989"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Transformer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Encoder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Entity</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Pairs</a:t>
            </a:r>
          </a:p>
        </p:txBody>
      </p:sp>
      <p:pic>
        <p:nvPicPr>
          <p:cNvPr id="3" name="图片 2">
            <a:extLst>
              <a:ext uri="{FF2B5EF4-FFF2-40B4-BE49-F238E27FC236}">
                <a16:creationId xmlns:a16="http://schemas.microsoft.com/office/drawing/2014/main" id="{7D663053-24EE-1A45-B5C3-BA84AB475BAD}"/>
              </a:ext>
            </a:extLst>
          </p:cNvPr>
          <p:cNvPicPr>
            <a:picLocks noChangeAspect="1"/>
          </p:cNvPicPr>
          <p:nvPr/>
        </p:nvPicPr>
        <p:blipFill>
          <a:blip r:embed="rId3"/>
          <a:stretch>
            <a:fillRect/>
          </a:stretch>
        </p:blipFill>
        <p:spPr>
          <a:xfrm>
            <a:off x="1716164" y="2184227"/>
            <a:ext cx="2134867" cy="507178"/>
          </a:xfrm>
          <a:prstGeom prst="rect">
            <a:avLst/>
          </a:prstGeom>
        </p:spPr>
      </p:pic>
      <p:pic>
        <p:nvPicPr>
          <p:cNvPr id="6" name="图片 5">
            <a:extLst>
              <a:ext uri="{FF2B5EF4-FFF2-40B4-BE49-F238E27FC236}">
                <a16:creationId xmlns:a16="http://schemas.microsoft.com/office/drawing/2014/main" id="{8A3C01C5-EA58-4E4C-9849-F3F2249EFFD0}"/>
              </a:ext>
            </a:extLst>
          </p:cNvPr>
          <p:cNvPicPr>
            <a:picLocks noChangeAspect="1"/>
          </p:cNvPicPr>
          <p:nvPr/>
        </p:nvPicPr>
        <p:blipFill>
          <a:blip r:embed="rId4"/>
          <a:stretch>
            <a:fillRect/>
          </a:stretch>
        </p:blipFill>
        <p:spPr>
          <a:xfrm>
            <a:off x="1082684" y="2691405"/>
            <a:ext cx="4644893" cy="678338"/>
          </a:xfrm>
          <a:prstGeom prst="rect">
            <a:avLst/>
          </a:prstGeom>
        </p:spPr>
      </p:pic>
      <p:pic>
        <p:nvPicPr>
          <p:cNvPr id="10" name="图片 9">
            <a:extLst>
              <a:ext uri="{FF2B5EF4-FFF2-40B4-BE49-F238E27FC236}">
                <a16:creationId xmlns:a16="http://schemas.microsoft.com/office/drawing/2014/main" id="{A5787222-3675-B04B-A9FE-A93D0B24C61F}"/>
              </a:ext>
            </a:extLst>
          </p:cNvPr>
          <p:cNvPicPr>
            <a:picLocks noChangeAspect="1"/>
          </p:cNvPicPr>
          <p:nvPr/>
        </p:nvPicPr>
        <p:blipFill>
          <a:blip r:embed="rId5"/>
          <a:stretch>
            <a:fillRect/>
          </a:stretch>
        </p:blipFill>
        <p:spPr>
          <a:xfrm>
            <a:off x="7144727" y="1862154"/>
            <a:ext cx="2984500" cy="4318000"/>
          </a:xfrm>
          <a:prstGeom prst="rect">
            <a:avLst/>
          </a:prstGeom>
        </p:spPr>
      </p:pic>
      <p:sp>
        <p:nvSpPr>
          <p:cNvPr id="11" name="矩形 10">
            <a:extLst>
              <a:ext uri="{FF2B5EF4-FFF2-40B4-BE49-F238E27FC236}">
                <a16:creationId xmlns:a16="http://schemas.microsoft.com/office/drawing/2014/main" id="{463237D2-4C1F-314A-ACDB-9F8D34D1A399}"/>
              </a:ext>
            </a:extLst>
          </p:cNvPr>
          <p:cNvSpPr/>
          <p:nvPr/>
        </p:nvSpPr>
        <p:spPr>
          <a:xfrm>
            <a:off x="827707" y="3359979"/>
            <a:ext cx="3281668" cy="458074"/>
          </a:xfrm>
          <a:prstGeom prst="rect">
            <a:avLst/>
          </a:prstGeom>
        </p:spPr>
        <p:txBody>
          <a:bodyPr wrap="none">
            <a:spAutoFit/>
          </a:bodyPr>
          <a:lstStyle/>
          <a:p>
            <a:pPr marL="285750" indent="-285750" algn="just">
              <a:lnSpc>
                <a:spcPct val="150000"/>
              </a:lnSpc>
              <a:buFont typeface="Arial" panose="020B0604020202020204" pitchFamily="34" charset="0"/>
              <a:buChar char="•"/>
            </a:pP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Adaptive</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Matching</a:t>
            </a:r>
            <a:r>
              <a:rPr lang="zh-CN" altLang="en-US" b="1"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Microsoft YaHei" panose="020B0503020204020204" pitchFamily="34" charset="-122"/>
                <a:cs typeface="Times New Roman" panose="02020603050405020304" pitchFamily="18" charset="0"/>
              </a:rPr>
              <a:t>Processor</a:t>
            </a:r>
          </a:p>
        </p:txBody>
      </p:sp>
      <p:pic>
        <p:nvPicPr>
          <p:cNvPr id="13" name="图片 12">
            <a:extLst>
              <a:ext uri="{FF2B5EF4-FFF2-40B4-BE49-F238E27FC236}">
                <a16:creationId xmlns:a16="http://schemas.microsoft.com/office/drawing/2014/main" id="{289F4FD0-6D4C-D34B-91C5-58E9B1B3D0BE}"/>
              </a:ext>
            </a:extLst>
          </p:cNvPr>
          <p:cNvPicPr>
            <a:picLocks noChangeAspect="1"/>
          </p:cNvPicPr>
          <p:nvPr/>
        </p:nvPicPr>
        <p:blipFill>
          <a:blip r:embed="rId6"/>
          <a:stretch>
            <a:fillRect/>
          </a:stretch>
        </p:blipFill>
        <p:spPr>
          <a:xfrm>
            <a:off x="1389185" y="3898636"/>
            <a:ext cx="2549769" cy="472179"/>
          </a:xfrm>
          <a:prstGeom prst="rect">
            <a:avLst/>
          </a:prstGeom>
        </p:spPr>
      </p:pic>
      <p:pic>
        <p:nvPicPr>
          <p:cNvPr id="14" name="图片 13">
            <a:extLst>
              <a:ext uri="{FF2B5EF4-FFF2-40B4-BE49-F238E27FC236}">
                <a16:creationId xmlns:a16="http://schemas.microsoft.com/office/drawing/2014/main" id="{9D9F4ADB-3B35-3B4C-A944-49864CB96732}"/>
              </a:ext>
            </a:extLst>
          </p:cNvPr>
          <p:cNvPicPr>
            <a:picLocks noChangeAspect="1"/>
          </p:cNvPicPr>
          <p:nvPr/>
        </p:nvPicPr>
        <p:blipFill>
          <a:blip r:embed="rId7"/>
          <a:stretch>
            <a:fillRect/>
          </a:stretch>
        </p:blipFill>
        <p:spPr>
          <a:xfrm>
            <a:off x="1042839" y="4486627"/>
            <a:ext cx="3508618" cy="1228016"/>
          </a:xfrm>
          <a:prstGeom prst="rect">
            <a:avLst/>
          </a:prstGeom>
        </p:spPr>
      </p:pic>
      <p:pic>
        <p:nvPicPr>
          <p:cNvPr id="15" name="图片 14">
            <a:extLst>
              <a:ext uri="{FF2B5EF4-FFF2-40B4-BE49-F238E27FC236}">
                <a16:creationId xmlns:a16="http://schemas.microsoft.com/office/drawing/2014/main" id="{FAF8E95F-77BC-D844-ACB9-E1D812109097}"/>
              </a:ext>
            </a:extLst>
          </p:cNvPr>
          <p:cNvPicPr>
            <a:picLocks noChangeAspect="1"/>
          </p:cNvPicPr>
          <p:nvPr/>
        </p:nvPicPr>
        <p:blipFill>
          <a:blip r:embed="rId8"/>
          <a:stretch>
            <a:fillRect/>
          </a:stretch>
        </p:blipFill>
        <p:spPr>
          <a:xfrm>
            <a:off x="1389185" y="5830455"/>
            <a:ext cx="2524660" cy="408555"/>
          </a:xfrm>
          <a:prstGeom prst="rect">
            <a:avLst/>
          </a:prstGeom>
        </p:spPr>
      </p:pic>
      <p:pic>
        <p:nvPicPr>
          <p:cNvPr id="16" name="图片 15">
            <a:extLst>
              <a:ext uri="{FF2B5EF4-FFF2-40B4-BE49-F238E27FC236}">
                <a16:creationId xmlns:a16="http://schemas.microsoft.com/office/drawing/2014/main" id="{88F2766D-FF83-604B-8304-E71B58986A97}"/>
              </a:ext>
            </a:extLst>
          </p:cNvPr>
          <p:cNvPicPr>
            <a:picLocks noChangeAspect="1"/>
          </p:cNvPicPr>
          <p:nvPr/>
        </p:nvPicPr>
        <p:blipFill>
          <a:blip r:embed="rId9"/>
          <a:stretch>
            <a:fillRect/>
          </a:stretch>
        </p:blipFill>
        <p:spPr>
          <a:xfrm>
            <a:off x="6535127" y="2140815"/>
            <a:ext cx="4203700" cy="4076700"/>
          </a:xfrm>
          <a:prstGeom prst="rect">
            <a:avLst/>
          </a:prstGeom>
        </p:spPr>
      </p:pic>
    </p:spTree>
    <p:extLst>
      <p:ext uri="{BB962C8B-B14F-4D97-AF65-F5344CB8AC3E}">
        <p14:creationId xmlns:p14="http://schemas.microsoft.com/office/powerpoint/2010/main" val="216012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2631490"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Few-Shot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4" y="1124186"/>
            <a:ext cx="10171610" cy="427778"/>
            <a:chOff x="4361263" y="1340462"/>
            <a:chExt cx="13416990"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3144754"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Adaptive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Few-Shot</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(EMNLP</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984868" y="303522"/>
            <a:ext cx="176066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KGC</a:t>
            </a:r>
          </a:p>
        </p:txBody>
      </p:sp>
      <p:pic>
        <p:nvPicPr>
          <p:cNvPr id="5" name="图片 4">
            <a:extLst>
              <a:ext uri="{FF2B5EF4-FFF2-40B4-BE49-F238E27FC236}">
                <a16:creationId xmlns:a16="http://schemas.microsoft.com/office/drawing/2014/main" id="{22A8F487-3897-3143-98BC-216B6DE04CED}"/>
              </a:ext>
            </a:extLst>
          </p:cNvPr>
          <p:cNvPicPr>
            <a:picLocks noChangeAspect="1"/>
          </p:cNvPicPr>
          <p:nvPr/>
        </p:nvPicPr>
        <p:blipFill>
          <a:blip r:embed="rId3"/>
          <a:stretch>
            <a:fillRect/>
          </a:stretch>
        </p:blipFill>
        <p:spPr>
          <a:xfrm>
            <a:off x="1029385" y="2021087"/>
            <a:ext cx="9768254" cy="4329764"/>
          </a:xfrm>
          <a:prstGeom prst="rect">
            <a:avLst/>
          </a:prstGeom>
        </p:spPr>
      </p:pic>
    </p:spTree>
    <p:extLst>
      <p:ext uri="{BB962C8B-B14F-4D97-AF65-F5344CB8AC3E}">
        <p14:creationId xmlns:p14="http://schemas.microsoft.com/office/powerpoint/2010/main" val="156962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961941" y="3105834"/>
            <a:ext cx="5640779"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Summary</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and</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Outlook</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5</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8202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5965972" cy="427778"/>
            <a:chOff x="4361263" y="1340462"/>
            <a:chExt cx="786948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59725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You Can Teach an Old Dog New Tricks!</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sp>
        <p:nvSpPr>
          <p:cNvPr id="13" name="矩形 12">
            <a:extLst>
              <a:ext uri="{FF2B5EF4-FFF2-40B4-BE49-F238E27FC236}">
                <a16:creationId xmlns:a16="http://schemas.microsoft.com/office/drawing/2014/main" id="{D249FADD-C3C3-4DCE-AB85-25AEBDA5BB77}"/>
              </a:ext>
            </a:extLst>
          </p:cNvPr>
          <p:cNvSpPr/>
          <p:nvPr/>
        </p:nvSpPr>
        <p:spPr>
          <a:xfrm>
            <a:off x="930899" y="1728047"/>
            <a:ext cx="10628469" cy="170540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动机</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新的</a:t>
            </a:r>
            <a:r>
              <a:rPr lang="en-US" altLang="zh-CN" dirty="0">
                <a:solidFill>
                  <a:schemeClr val="tx1"/>
                </a:solidFill>
                <a:latin typeface="Microsoft YaHei" panose="020B0503020204020204" pitchFamily="34" charset="-122"/>
                <a:ea typeface="Microsoft YaHei" panose="020B0503020204020204" pitchFamily="34" charset="-122"/>
              </a:rPr>
              <a:t>KGE</a:t>
            </a:r>
            <a:r>
              <a:rPr lang="zh-CN" altLang="en-US" dirty="0">
                <a:solidFill>
                  <a:schemeClr val="tx1"/>
                </a:solidFill>
                <a:latin typeface="Microsoft YaHei" panose="020B0503020204020204" pitchFamily="34" charset="-122"/>
                <a:ea typeface="Microsoft YaHei" panose="020B0503020204020204" pitchFamily="34" charset="-122"/>
              </a:rPr>
              <a:t>模型不断被提出，不断刷新</a:t>
            </a:r>
            <a:r>
              <a:rPr lang="en-US" altLang="zh-CN" dirty="0">
                <a:solidFill>
                  <a:schemeClr val="tx1"/>
                </a:solidFill>
                <a:latin typeface="Microsoft YaHei" panose="020B0503020204020204" pitchFamily="34" charset="-122"/>
                <a:ea typeface="Microsoft YaHei" panose="020B0503020204020204" pitchFamily="34" charset="-122"/>
              </a:rPr>
              <a:t>SOTA</a:t>
            </a:r>
            <a:r>
              <a:rPr lang="zh-CN" altLang="en-US" dirty="0">
                <a:solidFill>
                  <a:schemeClr val="tx1"/>
                </a:solidFill>
                <a:latin typeface="Microsoft YaHei" panose="020B0503020204020204" pitchFamily="34" charset="-122"/>
                <a:ea typeface="Microsoft YaHei" panose="020B0503020204020204" pitchFamily="34" charset="-122"/>
              </a:rPr>
              <a:t>，这些模型在</a:t>
            </a:r>
            <a:r>
              <a:rPr lang="zh-CN" altLang="en-US" dirty="0">
                <a:solidFill>
                  <a:srgbClr val="00B0F0"/>
                </a:solidFill>
                <a:latin typeface="Microsoft YaHei" panose="020B0503020204020204" pitchFamily="34" charset="-122"/>
                <a:ea typeface="Microsoft YaHei" panose="020B0503020204020204" pitchFamily="34" charset="-122"/>
              </a:rPr>
              <a:t>模型架构</a:t>
            </a:r>
            <a:r>
              <a:rPr lang="zh-CN" altLang="en-US" dirty="0">
                <a:solidFill>
                  <a:schemeClr val="tx1"/>
                </a:solidFill>
                <a:latin typeface="Microsoft YaHei" panose="020B0503020204020204" pitchFamily="34" charset="-122"/>
                <a:ea typeface="Microsoft YaHei" panose="020B0503020204020204" pitchFamily="34" charset="-122"/>
              </a:rPr>
              <a:t>、</a:t>
            </a:r>
            <a:r>
              <a:rPr lang="zh-CN" altLang="en-US" dirty="0">
                <a:solidFill>
                  <a:srgbClr val="00B0F0"/>
                </a:solidFill>
                <a:latin typeface="Microsoft YaHei" panose="020B0503020204020204" pitchFamily="34" charset="-122"/>
                <a:ea typeface="Microsoft YaHei" panose="020B0503020204020204" pitchFamily="34" charset="-122"/>
              </a:rPr>
              <a:t>训练策略</a:t>
            </a:r>
            <a:r>
              <a:rPr lang="zh-CN" altLang="en-US" dirty="0">
                <a:solidFill>
                  <a:schemeClr val="tx1"/>
                </a:solidFill>
                <a:latin typeface="Microsoft YaHei" panose="020B0503020204020204" pitchFamily="34" charset="-122"/>
                <a:ea typeface="Microsoft YaHei" panose="020B0503020204020204" pitchFamily="34" charset="-122"/>
              </a:rPr>
              <a:t>以及超</a:t>
            </a:r>
            <a:r>
              <a:rPr lang="zh-CN" altLang="en-US" dirty="0">
                <a:solidFill>
                  <a:srgbClr val="00B0F0"/>
                </a:solidFill>
                <a:latin typeface="Microsoft YaHei" panose="020B0503020204020204" pitchFamily="34" charset="-122"/>
                <a:ea typeface="Microsoft YaHei" panose="020B0503020204020204" pitchFamily="34" charset="-122"/>
              </a:rPr>
              <a:t>参数优化</a:t>
            </a:r>
            <a:r>
              <a:rPr lang="zh-CN" altLang="en-US" dirty="0">
                <a:solidFill>
                  <a:schemeClr val="tx1"/>
                </a:solidFill>
                <a:latin typeface="Microsoft YaHei" panose="020B0503020204020204" pitchFamily="34" charset="-122"/>
                <a:ea typeface="Microsoft YaHei" panose="020B0503020204020204" pitchFamily="34" charset="-122"/>
              </a:rPr>
              <a:t>各有不同。</a:t>
            </a: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很多新的模型提出往往伴随着新的训练策略、新的训练类型、新的损失函数等等。</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1FFB61F-4E58-4317-8F68-15D4F647479D}"/>
              </a:ext>
            </a:extLst>
          </p:cNvPr>
          <p:cNvPicPr>
            <a:picLocks noChangeAspect="1"/>
          </p:cNvPicPr>
          <p:nvPr/>
        </p:nvPicPr>
        <p:blipFill>
          <a:blip r:embed="rId3"/>
          <a:stretch>
            <a:fillRect/>
          </a:stretch>
        </p:blipFill>
        <p:spPr>
          <a:xfrm>
            <a:off x="1952317" y="3607679"/>
            <a:ext cx="8089305" cy="3109300"/>
          </a:xfrm>
          <a:prstGeom prst="rect">
            <a:avLst/>
          </a:prstGeom>
        </p:spPr>
      </p:pic>
    </p:spTree>
    <p:extLst>
      <p:ext uri="{BB962C8B-B14F-4D97-AF65-F5344CB8AC3E}">
        <p14:creationId xmlns:p14="http://schemas.microsoft.com/office/powerpoint/2010/main" val="260294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5965972" cy="427778"/>
            <a:chOff x="4361263" y="1340462"/>
            <a:chExt cx="786948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59725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You Can Teach an Old Dog New Tricks!</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sp>
        <p:nvSpPr>
          <p:cNvPr id="4" name="矩形 3">
            <a:extLst>
              <a:ext uri="{FF2B5EF4-FFF2-40B4-BE49-F238E27FC236}">
                <a16:creationId xmlns:a16="http://schemas.microsoft.com/office/drawing/2014/main" id="{85C60770-EFE4-4604-AD61-F06EBCC08047}"/>
              </a:ext>
            </a:extLst>
          </p:cNvPr>
          <p:cNvSpPr/>
          <p:nvPr/>
        </p:nvSpPr>
        <p:spPr>
          <a:xfrm>
            <a:off x="724512" y="1551964"/>
            <a:ext cx="6936514" cy="458715"/>
          </a:xfrm>
          <a:prstGeom prst="rect">
            <a:avLst/>
          </a:prstGeom>
        </p:spPr>
        <p:txBody>
          <a:bodyPr wrap="none">
            <a:spAutoFit/>
          </a:bodyPr>
          <a:lstStyle/>
          <a:p>
            <a:pPr marL="285750" indent="-285750" algn="just">
              <a:lnSpc>
                <a:spcPct val="150000"/>
              </a:lnSpc>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对不同的模型方法、训练策略对模型性能的影响进行经验性量化</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9274E79-DBA2-4766-B75D-21DB54E16E0D}"/>
              </a:ext>
            </a:extLst>
          </p:cNvPr>
          <p:cNvPicPr>
            <a:picLocks noChangeAspect="1"/>
          </p:cNvPicPr>
          <p:nvPr/>
        </p:nvPicPr>
        <p:blipFill>
          <a:blip r:embed="rId3"/>
          <a:stretch>
            <a:fillRect/>
          </a:stretch>
        </p:blipFill>
        <p:spPr>
          <a:xfrm>
            <a:off x="1604062" y="2356363"/>
            <a:ext cx="8522279" cy="3533628"/>
          </a:xfrm>
          <a:prstGeom prst="rect">
            <a:avLst/>
          </a:prstGeom>
        </p:spPr>
      </p:pic>
    </p:spTree>
    <p:extLst>
      <p:ext uri="{BB962C8B-B14F-4D97-AF65-F5344CB8AC3E}">
        <p14:creationId xmlns:p14="http://schemas.microsoft.com/office/powerpoint/2010/main" val="213907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818391" y="310334"/>
            <a:ext cx="1596904"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知识图谱补全</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3197"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Introduction</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23" y="1124186"/>
            <a:ext cx="6508998" cy="4687745"/>
            <a:chOff x="4361263" y="1340462"/>
            <a:chExt cx="8585771" cy="2184834"/>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4902668" cy="274451"/>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endParaRPr lang="en-US" altLang="zh-CN" dirty="0">
                <a:solidFill>
                  <a:schemeClr val="bg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597017"/>
              <a:ext cx="8313534" cy="1928279"/>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任务描述：</a:t>
              </a:r>
              <a:r>
                <a:rPr lang="zh-CN" altLang="en-US" dirty="0">
                  <a:solidFill>
                    <a:schemeClr val="tx1"/>
                  </a:solidFill>
                  <a:latin typeface="Microsoft YaHei" panose="020B0503020204020204" pitchFamily="34" charset="-122"/>
                  <a:ea typeface="Microsoft YaHei" panose="020B0503020204020204" pitchFamily="34" charset="-122"/>
                </a:rPr>
                <a:t>尽管现在有很多大型的知识库，但是它们都是</a:t>
              </a:r>
              <a:r>
                <a:rPr lang="zh-CN" altLang="en-US" dirty="0">
                  <a:solidFill>
                    <a:srgbClr val="00B0F0"/>
                  </a:solidFill>
                  <a:latin typeface="Microsoft YaHei" panose="020B0503020204020204" pitchFamily="34" charset="-122"/>
                  <a:ea typeface="Microsoft YaHei" panose="020B0503020204020204" pitchFamily="34" charset="-122"/>
                </a:rPr>
                <a:t>不完整</a:t>
              </a:r>
              <a:r>
                <a:rPr lang="zh-CN" altLang="en-US" dirty="0">
                  <a:solidFill>
                    <a:schemeClr val="tx1"/>
                  </a:solidFill>
                  <a:latin typeface="Microsoft YaHei" panose="020B0503020204020204" pitchFamily="34" charset="-122"/>
                  <a:ea typeface="Microsoft YaHei" panose="020B0503020204020204" pitchFamily="34" charset="-122"/>
                </a:rPr>
                <a:t>的，手工的去补全需要大量的人力，所以</a:t>
              </a:r>
              <a:r>
                <a:rPr lang="en-US" altLang="zh-CN" dirty="0">
                  <a:solidFill>
                    <a:schemeClr val="tx1"/>
                  </a:solidFill>
                  <a:latin typeface="Microsoft YaHei" panose="020B0503020204020204" pitchFamily="34" charset="-122"/>
                  <a:ea typeface="Microsoft YaHei" panose="020B0503020204020204" pitchFamily="34" charset="-122"/>
                </a:rPr>
                <a:t>KGC</a:t>
              </a:r>
              <a:r>
                <a:rPr lang="zh-CN" altLang="en-US" dirty="0">
                  <a:solidFill>
                    <a:schemeClr val="tx1"/>
                  </a:solidFill>
                  <a:latin typeface="Microsoft YaHei" panose="020B0503020204020204" pitchFamily="34" charset="-122"/>
                  <a:ea typeface="Microsoft YaHei" panose="020B0503020204020204" pitchFamily="34" charset="-122"/>
                </a:rPr>
                <a:t>任务被提出，用于向知识图谱中添加新的三元组。</a:t>
              </a: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b="1" dirty="0">
                  <a:latin typeface="Microsoft YaHei" panose="020B0503020204020204" pitchFamily="34" charset="-122"/>
                  <a:ea typeface="Microsoft YaHei" panose="020B0503020204020204" pitchFamily="34" charset="-122"/>
                </a:rPr>
                <a:t>定义：</a:t>
              </a:r>
              <a:r>
                <a:rPr lang="zh-CN" altLang="en-US" dirty="0">
                  <a:latin typeface="Microsoft YaHei" panose="020B0503020204020204" pitchFamily="34" charset="-122"/>
                  <a:ea typeface="Microsoft YaHei" panose="020B0503020204020204" pitchFamily="34" charset="-122"/>
                </a:rPr>
                <a:t>对于一个不完整的知识图谱                       </a:t>
              </a:r>
              <a:r>
                <a:rPr lang="en-US" altLang="zh-CN" dirty="0">
                  <a:latin typeface="Microsoft YaHei" panose="020B0503020204020204" pitchFamily="34" charset="-122"/>
                  <a:ea typeface="Microsoft YaHei" panose="020B0503020204020204" pitchFamily="34" charset="-122"/>
                </a:rPr>
                <a:t>KGC</a:t>
              </a:r>
              <a:r>
                <a:rPr lang="zh-CN" altLang="en-US" dirty="0">
                  <a:latin typeface="Microsoft YaHei" panose="020B0503020204020204" pitchFamily="34" charset="-122"/>
                  <a:ea typeface="Microsoft YaHei" panose="020B0503020204020204" pitchFamily="34" charset="-122"/>
                </a:rPr>
                <a:t>任务就是去推断出可能存在的三元组</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b="1" dirty="0">
                  <a:latin typeface="Microsoft YaHei" panose="020B0503020204020204" pitchFamily="34" charset="-122"/>
                  <a:ea typeface="Microsoft YaHei" panose="020B0503020204020204" pitchFamily="34" charset="-122"/>
                </a:rPr>
                <a:t>常用的评测数据集：</a:t>
              </a:r>
              <a:r>
                <a:rPr lang="en-US" altLang="zh-CN" b="1" dirty="0">
                  <a:solidFill>
                    <a:srgbClr val="1BA0C9"/>
                  </a:solidFill>
                  <a:latin typeface="Microsoft YaHei" panose="020B0503020204020204" pitchFamily="34" charset="-122"/>
                  <a:ea typeface="Microsoft YaHei" panose="020B0503020204020204" pitchFamily="34" charset="-122"/>
                </a:rPr>
                <a:t>FB15k-237</a:t>
              </a:r>
              <a:r>
                <a:rPr lang="zh-CN" altLang="en-US" b="1" dirty="0">
                  <a:solidFill>
                    <a:srgbClr val="1BA0C9"/>
                  </a:solidFill>
                  <a:latin typeface="Microsoft YaHei" panose="020B0503020204020204" pitchFamily="34" charset="-122"/>
                  <a:ea typeface="Microsoft YaHei" panose="020B0503020204020204" pitchFamily="34" charset="-122"/>
                </a:rPr>
                <a:t>，</a:t>
              </a:r>
              <a:r>
                <a:rPr lang="en-US" altLang="zh-CN" b="1" dirty="0">
                  <a:solidFill>
                    <a:srgbClr val="1BA0C9"/>
                  </a:solidFill>
                  <a:latin typeface="Microsoft YaHei" panose="020B0503020204020204" pitchFamily="34" charset="-122"/>
                  <a:ea typeface="Microsoft YaHei" panose="020B0503020204020204" pitchFamily="34" charset="-122"/>
                </a:rPr>
                <a:t>WN18RR</a:t>
              </a:r>
              <a:r>
                <a:rPr lang="zh-CN" altLang="en-US" b="1"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YAGO3-10</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b="1" dirty="0">
                  <a:latin typeface="Microsoft YaHei" panose="020B0503020204020204" pitchFamily="34" charset="-122"/>
                  <a:ea typeface="Microsoft YaHei" panose="020B0503020204020204" pitchFamily="34" charset="-122"/>
                </a:rPr>
                <a:t>评测指标：</a:t>
              </a:r>
              <a:r>
                <a:rPr lang="en-US" altLang="zh-CN" dirty="0">
                  <a:latin typeface="Microsoft YaHei" panose="020B0503020204020204" pitchFamily="34" charset="-122"/>
                  <a:ea typeface="Microsoft YaHei" panose="020B0503020204020204" pitchFamily="34" charset="-122"/>
                </a:rPr>
                <a:t>MR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MRR</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Hits@N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N=1,</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指预测排名小于</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的三元组所占测试集的比例。</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extLst>
              <p:ext uri="{D42A27DB-BD31-4B8C-83A1-F6EECF244321}">
                <p14:modId xmlns:p14="http://schemas.microsoft.com/office/powerpoint/2010/main" val="151942043"/>
              </p:ext>
            </p:extLst>
          </p:nvPr>
        </p:nvGraphicFramePr>
        <p:xfrm>
          <a:off x="5385720" y="2775474"/>
          <a:ext cx="812800" cy="203200"/>
        </p:xfrm>
        <a:graphic>
          <a:graphicData uri="http://schemas.openxmlformats.org/presentationml/2006/ole">
            <mc:AlternateContent xmlns:mc="http://schemas.openxmlformats.org/markup-compatibility/2006">
              <mc:Choice xmlns:v="urn:schemas-microsoft-com:vml" Requires="v">
                <p:oleObj spid="_x0000_s1060"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385720" y="2775474"/>
                        <a:ext cx="812800" cy="203200"/>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E9D3D8BD-0C14-A94E-BD15-8E51FC14911B}"/>
              </a:ext>
            </a:extLst>
          </p:cNvPr>
          <p:cNvSpPr txBox="1"/>
          <p:nvPr/>
        </p:nvSpPr>
        <p:spPr>
          <a:xfrm>
            <a:off x="8209535" y="4507477"/>
            <a:ext cx="2793227" cy="752385"/>
          </a:xfrm>
          <a:prstGeom prst="rect">
            <a:avLst/>
          </a:prstGeom>
          <a:noFill/>
        </p:spPr>
        <p:txBody>
          <a:bodyPr wrap="square" rtlCol="0">
            <a:spAutoFit/>
          </a:bodyPr>
          <a:lstStyle/>
          <a:p>
            <a:pPr algn="ctr">
              <a:lnSpc>
                <a:spcPct val="125000"/>
              </a:lnSpc>
            </a:pPr>
            <a:r>
              <a:rPr lang="en-US" altLang="zh-CN" dirty="0">
                <a:latin typeface="Times New Roman" panose="02020603050405020304" pitchFamily="18" charset="0"/>
                <a:ea typeface="Songti SC" panose="02010600040101010101" pitchFamily="2" charset="-122"/>
                <a:cs typeface="Times New Roman" panose="02020603050405020304" pitchFamily="18" charset="0"/>
              </a:rPr>
              <a:t>Knowledge</a:t>
            </a:r>
            <a:r>
              <a:rPr lang="zh-CN" altLang="en-US" dirty="0">
                <a:latin typeface="Times New Roman" panose="02020603050405020304" pitchFamily="18" charset="0"/>
                <a:ea typeface="Songti SC" panose="02010600040101010101" pitchFamily="2" charset="-122"/>
                <a:cs typeface="Times New Roman" panose="02020603050405020304" pitchFamily="18" charset="0"/>
              </a:rPr>
              <a:t> </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Graph</a:t>
            </a:r>
            <a:r>
              <a:rPr lang="zh-CN" altLang="en-US" dirty="0">
                <a:latin typeface="Times New Roman" panose="02020603050405020304" pitchFamily="18" charset="0"/>
                <a:ea typeface="Songti SC" panose="02010600040101010101" pitchFamily="2" charset="-122"/>
                <a:cs typeface="Times New Roman" panose="02020603050405020304" pitchFamily="18" charset="0"/>
              </a:rPr>
              <a:t> </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Completion</a:t>
            </a:r>
          </a:p>
        </p:txBody>
      </p:sp>
      <p:pic>
        <p:nvPicPr>
          <p:cNvPr id="3" name="图片 2">
            <a:extLst>
              <a:ext uri="{FF2B5EF4-FFF2-40B4-BE49-F238E27FC236}">
                <a16:creationId xmlns:a16="http://schemas.microsoft.com/office/drawing/2014/main" id="{7D62DA4F-BDFD-1C44-9D70-16C70B56CB8E}"/>
              </a:ext>
            </a:extLst>
          </p:cNvPr>
          <p:cNvPicPr>
            <a:picLocks noChangeAspect="1"/>
          </p:cNvPicPr>
          <p:nvPr/>
        </p:nvPicPr>
        <p:blipFill>
          <a:blip r:embed="rId5"/>
          <a:stretch>
            <a:fillRect/>
          </a:stretch>
        </p:blipFill>
        <p:spPr>
          <a:xfrm>
            <a:off x="7290383" y="2241465"/>
            <a:ext cx="4654837" cy="2145491"/>
          </a:xfrm>
          <a:prstGeom prst="rect">
            <a:avLst/>
          </a:prstGeom>
        </p:spPr>
      </p:pic>
      <p:pic>
        <p:nvPicPr>
          <p:cNvPr id="4" name="图片 3">
            <a:extLst>
              <a:ext uri="{FF2B5EF4-FFF2-40B4-BE49-F238E27FC236}">
                <a16:creationId xmlns:a16="http://schemas.microsoft.com/office/drawing/2014/main" id="{7E876390-15BB-7247-8633-700D1F41012C}"/>
              </a:ext>
            </a:extLst>
          </p:cNvPr>
          <p:cNvPicPr>
            <a:picLocks noChangeAspect="1"/>
          </p:cNvPicPr>
          <p:nvPr/>
        </p:nvPicPr>
        <p:blipFill>
          <a:blip r:embed="rId6"/>
          <a:stretch>
            <a:fillRect/>
          </a:stretch>
        </p:blipFill>
        <p:spPr>
          <a:xfrm>
            <a:off x="4838175" y="3042607"/>
            <a:ext cx="1436110" cy="258500"/>
          </a:xfrm>
          <a:prstGeom prst="rect">
            <a:avLst/>
          </a:prstGeom>
        </p:spPr>
      </p:pic>
      <p:pic>
        <p:nvPicPr>
          <p:cNvPr id="5" name="图片 4">
            <a:extLst>
              <a:ext uri="{FF2B5EF4-FFF2-40B4-BE49-F238E27FC236}">
                <a16:creationId xmlns:a16="http://schemas.microsoft.com/office/drawing/2014/main" id="{8EC1D051-92C1-D349-9D5A-DE9C115B467D}"/>
              </a:ext>
            </a:extLst>
          </p:cNvPr>
          <p:cNvPicPr>
            <a:picLocks noChangeAspect="1"/>
          </p:cNvPicPr>
          <p:nvPr/>
        </p:nvPicPr>
        <p:blipFill>
          <a:blip r:embed="rId7"/>
          <a:stretch>
            <a:fillRect/>
          </a:stretch>
        </p:blipFill>
        <p:spPr>
          <a:xfrm>
            <a:off x="4757795" y="3446303"/>
            <a:ext cx="2068649" cy="296985"/>
          </a:xfrm>
          <a:prstGeom prst="rect">
            <a:avLst/>
          </a:prstGeom>
        </p:spPr>
      </p:pic>
    </p:spTree>
    <p:extLst>
      <p:ext uri="{BB962C8B-B14F-4D97-AF65-F5344CB8AC3E}">
        <p14:creationId xmlns:p14="http://schemas.microsoft.com/office/powerpoint/2010/main" val="271035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5965972" cy="427778"/>
            <a:chOff x="4361263" y="1340462"/>
            <a:chExt cx="7869487"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759725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You Can Teach an Old Dog New Tricks!</a:t>
              </a:r>
              <a:r>
                <a:rPr lang="en-US" altLang="zh-CN" dirty="0">
                  <a:solidFill>
                    <a:srgbClr val="00B0F0"/>
                  </a:solidFill>
                  <a:latin typeface="微软雅黑" pitchFamily="34" charset="-122"/>
                  <a:ea typeface="微软雅黑" pitchFamily="34" charset="-122"/>
                </a:rPr>
                <a:t>(AAAI</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pic>
        <p:nvPicPr>
          <p:cNvPr id="3" name="图片 2">
            <a:extLst>
              <a:ext uri="{FF2B5EF4-FFF2-40B4-BE49-F238E27FC236}">
                <a16:creationId xmlns:a16="http://schemas.microsoft.com/office/drawing/2014/main" id="{C45AAA39-40DE-479B-BEE3-8EB89ED9420A}"/>
              </a:ext>
            </a:extLst>
          </p:cNvPr>
          <p:cNvPicPr>
            <a:picLocks noChangeAspect="1"/>
          </p:cNvPicPr>
          <p:nvPr/>
        </p:nvPicPr>
        <p:blipFill>
          <a:blip r:embed="rId3"/>
          <a:stretch>
            <a:fillRect/>
          </a:stretch>
        </p:blipFill>
        <p:spPr>
          <a:xfrm>
            <a:off x="1909481" y="1668526"/>
            <a:ext cx="7461798" cy="4707732"/>
          </a:xfrm>
          <a:prstGeom prst="rect">
            <a:avLst/>
          </a:prstGeom>
        </p:spPr>
      </p:pic>
    </p:spTree>
    <p:extLst>
      <p:ext uri="{BB962C8B-B14F-4D97-AF65-F5344CB8AC3E}">
        <p14:creationId xmlns:p14="http://schemas.microsoft.com/office/powerpoint/2010/main" val="282274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8103095" cy="427778"/>
            <a:chOff x="4361263" y="1340462"/>
            <a:chExt cx="10688488"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416252"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 Re-evaluation of Knowledge Graph Completion Methods</a:t>
              </a:r>
              <a:r>
                <a:rPr lang="en-US" altLang="zh-CN" dirty="0">
                  <a:solidFill>
                    <a:srgbClr val="00B0F0"/>
                  </a:solidFill>
                  <a:latin typeface="微软雅黑" pitchFamily="34" charset="-122"/>
                  <a:ea typeface="微软雅黑" pitchFamily="34" charset="-122"/>
                </a:rPr>
                <a:t>(ACL 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pic>
        <p:nvPicPr>
          <p:cNvPr id="4" name="图片 3">
            <a:extLst>
              <a:ext uri="{FF2B5EF4-FFF2-40B4-BE49-F238E27FC236}">
                <a16:creationId xmlns:a16="http://schemas.microsoft.com/office/drawing/2014/main" id="{055E8D13-A0D8-46C8-9A7A-A7C80945428F}"/>
              </a:ext>
            </a:extLst>
          </p:cNvPr>
          <p:cNvPicPr>
            <a:picLocks noChangeAspect="1"/>
          </p:cNvPicPr>
          <p:nvPr/>
        </p:nvPicPr>
        <p:blipFill>
          <a:blip r:embed="rId3"/>
          <a:stretch>
            <a:fillRect/>
          </a:stretch>
        </p:blipFill>
        <p:spPr>
          <a:xfrm>
            <a:off x="5908280" y="1666850"/>
            <a:ext cx="5636700" cy="4815189"/>
          </a:xfrm>
          <a:prstGeom prst="rect">
            <a:avLst/>
          </a:prstGeom>
        </p:spPr>
      </p:pic>
      <p:sp>
        <p:nvSpPr>
          <p:cNvPr id="14" name="矩形 13">
            <a:extLst>
              <a:ext uri="{FF2B5EF4-FFF2-40B4-BE49-F238E27FC236}">
                <a16:creationId xmlns:a16="http://schemas.microsoft.com/office/drawing/2014/main" id="{7BB8CDC5-3D63-4934-930B-533C414C5AC6}"/>
              </a:ext>
            </a:extLst>
          </p:cNvPr>
          <p:cNvSpPr/>
          <p:nvPr/>
        </p:nvSpPr>
        <p:spPr>
          <a:xfrm>
            <a:off x="724512" y="2666816"/>
            <a:ext cx="4996780" cy="212090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动机</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从模型表现方面，部分模型在不同的数据集上模型的</a:t>
            </a:r>
            <a:r>
              <a:rPr lang="zh-CN" altLang="en-US" dirty="0">
                <a:solidFill>
                  <a:srgbClr val="00B0F0"/>
                </a:solidFill>
                <a:latin typeface="Microsoft YaHei" panose="020B0503020204020204" pitchFamily="34" charset="-122"/>
                <a:ea typeface="Microsoft YaHei" panose="020B0503020204020204" pitchFamily="34" charset="-122"/>
              </a:rPr>
              <a:t>提升幅度不一致</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从神经网络方面，观察到有效与无效三元组的</a:t>
            </a:r>
            <a:r>
              <a:rPr lang="zh-CN" altLang="en-US" dirty="0">
                <a:solidFill>
                  <a:srgbClr val="00B0F0"/>
                </a:solidFill>
                <a:latin typeface="Microsoft YaHei" panose="020B0503020204020204" pitchFamily="34" charset="-122"/>
                <a:ea typeface="Microsoft YaHei" panose="020B0503020204020204" pitchFamily="34" charset="-122"/>
              </a:rPr>
              <a:t>得分分布不正常</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2874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8103095" cy="427778"/>
            <a:chOff x="4361263" y="1340462"/>
            <a:chExt cx="10688488"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416252"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 Re-evaluation of Knowledge Graph Completion Methods</a:t>
              </a:r>
              <a:r>
                <a:rPr lang="en-US" altLang="zh-CN" dirty="0">
                  <a:solidFill>
                    <a:srgbClr val="00B0F0"/>
                  </a:solidFill>
                  <a:latin typeface="微软雅黑" pitchFamily="34" charset="-122"/>
                  <a:ea typeface="微软雅黑" pitchFamily="34" charset="-122"/>
                </a:rPr>
                <a:t>(ACL 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sp>
        <p:nvSpPr>
          <p:cNvPr id="14" name="矩形 13">
            <a:extLst>
              <a:ext uri="{FF2B5EF4-FFF2-40B4-BE49-F238E27FC236}">
                <a16:creationId xmlns:a16="http://schemas.microsoft.com/office/drawing/2014/main" id="{7BB8CDC5-3D63-4934-930B-533C414C5AC6}"/>
              </a:ext>
            </a:extLst>
          </p:cNvPr>
          <p:cNvSpPr/>
          <p:nvPr/>
        </p:nvSpPr>
        <p:spPr>
          <a:xfrm>
            <a:off x="724512" y="2212648"/>
            <a:ext cx="4996780" cy="3367395"/>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动机</a:t>
            </a:r>
            <a:r>
              <a:rPr lang="zh-CN" altLang="en-US" b="1" dirty="0">
                <a:solidFill>
                  <a:schemeClr val="tx1"/>
                </a:solidFill>
                <a:latin typeface="Microsoft YaHei" panose="020B0503020204020204" pitchFamily="34" charset="-122"/>
                <a:ea typeface="Microsoft YaHei" panose="020B0503020204020204" pitchFamily="34" charset="-122"/>
              </a:rPr>
              <a:t>：</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从模型表现方面，部分模型在不同的数据集上模型的</a:t>
            </a:r>
            <a:r>
              <a:rPr lang="zh-CN" altLang="en-US" dirty="0">
                <a:solidFill>
                  <a:srgbClr val="00B0F0"/>
                </a:solidFill>
                <a:latin typeface="Microsoft YaHei" panose="020B0503020204020204" pitchFamily="34" charset="-122"/>
                <a:ea typeface="Microsoft YaHei" panose="020B0503020204020204" pitchFamily="34" charset="-122"/>
              </a:rPr>
              <a:t>提升幅度不一致</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从神经网络方面，观察到有效与无效三元组的</a:t>
            </a:r>
            <a:r>
              <a:rPr lang="zh-CN" altLang="en-US" dirty="0">
                <a:solidFill>
                  <a:srgbClr val="00B0F0"/>
                </a:solidFill>
                <a:latin typeface="Microsoft YaHei" panose="020B0503020204020204" pitchFamily="34" charset="-122"/>
                <a:ea typeface="Microsoft YaHei" panose="020B0503020204020204" pitchFamily="34" charset="-122"/>
              </a:rPr>
              <a:t>得分分布不正常</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有效三元组和无效三元组分数的分布差异，对于归一化的分数，</a:t>
            </a:r>
            <a:r>
              <a:rPr lang="en-US" altLang="zh-CN" dirty="0">
                <a:solidFill>
                  <a:schemeClr val="tx1"/>
                </a:solidFill>
                <a:latin typeface="Microsoft YaHei" panose="020B0503020204020204" pitchFamily="34" charset="-122"/>
                <a:ea typeface="Microsoft YaHei" panose="020B0503020204020204" pitchFamily="34" charset="-122"/>
              </a:rPr>
              <a:t>58.5%</a:t>
            </a:r>
            <a:r>
              <a:rPr lang="zh-CN" altLang="en-US" dirty="0">
                <a:solidFill>
                  <a:schemeClr val="tx1"/>
                </a:solidFill>
                <a:latin typeface="Microsoft YaHei" panose="020B0503020204020204" pitchFamily="34" charset="-122"/>
                <a:ea typeface="Microsoft YaHei" panose="020B0503020204020204" pitchFamily="34" charset="-122"/>
              </a:rPr>
              <a:t>的无效三元组和有效三元组拥有一致的分数。</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794D02A6-A4A6-48F5-BF42-7038A24D193F}"/>
              </a:ext>
            </a:extLst>
          </p:cNvPr>
          <p:cNvPicPr>
            <a:picLocks noChangeAspect="1"/>
          </p:cNvPicPr>
          <p:nvPr/>
        </p:nvPicPr>
        <p:blipFill>
          <a:blip r:embed="rId3"/>
          <a:stretch>
            <a:fillRect/>
          </a:stretch>
        </p:blipFill>
        <p:spPr>
          <a:xfrm>
            <a:off x="6304879" y="1928585"/>
            <a:ext cx="5640342" cy="4004642"/>
          </a:xfrm>
          <a:prstGeom prst="rect">
            <a:avLst/>
          </a:prstGeom>
        </p:spPr>
      </p:pic>
    </p:spTree>
    <p:extLst>
      <p:ext uri="{BB962C8B-B14F-4D97-AF65-F5344CB8AC3E}">
        <p14:creationId xmlns:p14="http://schemas.microsoft.com/office/powerpoint/2010/main" val="84863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3" y="1124186"/>
            <a:ext cx="8103095" cy="427778"/>
            <a:chOff x="4361263" y="1340462"/>
            <a:chExt cx="10688488"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0416252"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A Re-evaluation of Knowledge Graph Completion Methods</a:t>
              </a:r>
              <a:r>
                <a:rPr lang="en-US" altLang="zh-CN" dirty="0">
                  <a:solidFill>
                    <a:srgbClr val="00B0F0"/>
                  </a:solidFill>
                  <a:latin typeface="微软雅黑" pitchFamily="34" charset="-122"/>
                  <a:ea typeface="微软雅黑" pitchFamily="34" charset="-122"/>
                </a:rPr>
                <a:t>(ACL 2020)</a:t>
              </a: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sp>
        <p:nvSpPr>
          <p:cNvPr id="14" name="矩形 13">
            <a:extLst>
              <a:ext uri="{FF2B5EF4-FFF2-40B4-BE49-F238E27FC236}">
                <a16:creationId xmlns:a16="http://schemas.microsoft.com/office/drawing/2014/main" id="{7BB8CDC5-3D63-4934-930B-533C414C5AC6}"/>
              </a:ext>
            </a:extLst>
          </p:cNvPr>
          <p:cNvSpPr/>
          <p:nvPr/>
        </p:nvSpPr>
        <p:spPr>
          <a:xfrm>
            <a:off x="724512" y="2597580"/>
            <a:ext cx="4996780" cy="2951703"/>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对不同方法使用的</a:t>
            </a:r>
            <a:r>
              <a:rPr lang="en-US" altLang="zh-CN"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ReLU</a:t>
            </a: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激活函数深入研究发现大量神经元在激活函数</a:t>
            </a:r>
            <a:r>
              <a:rPr lang="en-US" altLang="zh-CN"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ReLU</a:t>
            </a: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之后</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变为</a:t>
            </a:r>
            <a:r>
              <a:rPr lang="en-US" altLang="zh-CN"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，因此一些三元组表示在前向传播的时候变得非常相似，导致了相同的分数。</a:t>
            </a:r>
            <a:endParaRPr lang="en-US" altLang="zh-CN"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Wingdings" pitchFamily="2" charset="2"/>
              <a:buChar char="Ø"/>
            </a:pP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三元组分数</a:t>
            </a:r>
            <a:r>
              <a:rPr lang="zh-CN" altLang="en-US"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重复程度严重</a:t>
            </a:r>
            <a:r>
              <a:rPr lang="zh-CN" alt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，在排名的时候这些模型选择了将正确的三元组插入到了重复三元组的头部，导致最终结果更好。</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8D63223-6A14-4F5A-ACEE-71A6414317EE}"/>
              </a:ext>
            </a:extLst>
          </p:cNvPr>
          <p:cNvPicPr>
            <a:picLocks noChangeAspect="1"/>
          </p:cNvPicPr>
          <p:nvPr/>
        </p:nvPicPr>
        <p:blipFill>
          <a:blip r:embed="rId3"/>
          <a:stretch>
            <a:fillRect/>
          </a:stretch>
        </p:blipFill>
        <p:spPr>
          <a:xfrm>
            <a:off x="5899072" y="1928585"/>
            <a:ext cx="5940886" cy="4289694"/>
          </a:xfrm>
          <a:prstGeom prst="rect">
            <a:avLst/>
          </a:prstGeom>
        </p:spPr>
      </p:pic>
    </p:spTree>
    <p:extLst>
      <p:ext uri="{BB962C8B-B14F-4D97-AF65-F5344CB8AC3E}">
        <p14:creationId xmlns:p14="http://schemas.microsoft.com/office/powerpoint/2010/main" val="24296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83429" y="252859"/>
            <a:ext cx="870857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6" y="1124186"/>
            <a:ext cx="852713" cy="427778"/>
            <a:chOff x="4361263" y="1340462"/>
            <a:chExt cx="1124781"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852545" cy="194519"/>
            </a:xfrm>
            <a:prstGeom prst="rect">
              <a:avLst/>
            </a:prstGeom>
            <a:noFill/>
          </p:spPr>
          <p:txBody>
            <a:bodyPr wrap="none" lIns="91438" tIns="45719" rIns="91438" bIns="45719" rtlCol="0">
              <a:spAutoFit/>
            </a:bodyPr>
            <a:lstStyle/>
            <a:p>
              <a:pPr>
                <a:lnSpc>
                  <a:spcPct val="130000"/>
                </a:lnSpc>
              </a:pPr>
              <a:r>
                <a:rPr lang="zh-CN" altLang="en-US" b="1" dirty="0">
                  <a:solidFill>
                    <a:schemeClr val="tx2"/>
                  </a:solidFill>
                  <a:latin typeface="微软雅黑" pitchFamily="34" charset="-122"/>
                  <a:ea typeface="微软雅黑" pitchFamily="34" charset="-122"/>
                </a:rPr>
                <a:t>总结</a:t>
              </a:r>
              <a:endParaRPr lang="en-US" altLang="zh-CN" b="1" dirty="0">
                <a:solidFill>
                  <a:srgbClr val="00B0F0"/>
                </a:solidFill>
                <a:latin typeface="微软雅黑" pitchFamily="34" charset="-122"/>
                <a:ea typeface="微软雅黑" pitchFamily="34" charset="-122"/>
              </a:endParaRPr>
            </a:p>
          </p:txBody>
        </p:sp>
      </p:grpSp>
      <p:sp>
        <p:nvSpPr>
          <p:cNvPr id="12" name="矩形 11">
            <a:extLst>
              <a:ext uri="{FF2B5EF4-FFF2-40B4-BE49-F238E27FC236}">
                <a16:creationId xmlns:a16="http://schemas.microsoft.com/office/drawing/2014/main" id="{42EC4997-83A0-3447-827E-A5C8041CE351}"/>
              </a:ext>
            </a:extLst>
          </p:cNvPr>
          <p:cNvSpPr/>
          <p:nvPr/>
        </p:nvSpPr>
        <p:spPr>
          <a:xfrm>
            <a:off x="4098537" y="303522"/>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 Graph Completion</a:t>
            </a:r>
          </a:p>
        </p:txBody>
      </p:sp>
      <p:sp>
        <p:nvSpPr>
          <p:cNvPr id="14" name="矩形 13">
            <a:extLst>
              <a:ext uri="{FF2B5EF4-FFF2-40B4-BE49-F238E27FC236}">
                <a16:creationId xmlns:a16="http://schemas.microsoft.com/office/drawing/2014/main" id="{7BB8CDC5-3D63-4934-930B-533C414C5AC6}"/>
              </a:ext>
            </a:extLst>
          </p:cNvPr>
          <p:cNvSpPr/>
          <p:nvPr/>
        </p:nvSpPr>
        <p:spPr>
          <a:xfrm>
            <a:off x="1172214" y="1663589"/>
            <a:ext cx="10387154" cy="4152225"/>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从最新的工作可以看出，如果仅仅是在</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GCN</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模型上的修改，创新点很明显是完全不够的，目前</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KGC</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任务上很大的趋势就是要</a:t>
            </a:r>
            <a:r>
              <a:rPr lang="zh-CN" altLang="en-US" sz="2000"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同时引入</a:t>
            </a:r>
            <a:r>
              <a:rPr lang="en-US" altLang="zh-CN" sz="2000"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graph context</a:t>
            </a:r>
            <a:r>
              <a:rPr lang="zh-CN" altLang="en-US" sz="2000"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000"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graph path</a:t>
            </a:r>
            <a:r>
              <a:rPr lang="zh-CN" altLang="en-US" sz="2000" dirty="0">
                <a:solidFill>
                  <a:srgbClr val="00B0F0"/>
                </a:solidFill>
                <a:latin typeface="Times New Roman" panose="02020603050405020304" pitchFamily="18" charset="0"/>
                <a:ea typeface="Microsoft YaHei" panose="020B0503020204020204" pitchFamily="34" charset="-122"/>
                <a:cs typeface="Times New Roman" panose="02020603050405020304" pitchFamily="18" charset="0"/>
              </a:rPr>
              <a:t>信息</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，对待不同的预测任务要自适应的融合这些信息，并且相较于之前的模型，现在需要更注重于可解释性以及</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inductive</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性质。</a:t>
            </a:r>
            <a:endPar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Wingdings" pitchFamily="2" charset="2"/>
              <a:buChar char="Ø"/>
            </a:pP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Commonsense KGC</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Few-Shot KGC</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算是比较新的任务，关于这方面的研究很少，可以考虑针对这两个任务的模型改进。</a:t>
            </a:r>
            <a:endPar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Wingdings" pitchFamily="2" charset="2"/>
              <a:buChar char="Ø"/>
            </a:pP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能否考虑用生成模型在</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Commonsense KGC</a:t>
            </a: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任务上</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t>
            </a:r>
          </a:p>
          <a:p>
            <a:pPr marL="285750" indent="-285750" algn="just">
              <a:lnSpc>
                <a:spcPct val="150000"/>
              </a:lnSpc>
              <a:buFont typeface="Wingdings" pitchFamily="2" charset="2"/>
              <a:buChar char="Ø"/>
            </a:pPr>
            <a:r>
              <a:rPr lang="zh-CN" alt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可以看看多模态知识图谱有没有相关的</a:t>
            </a:r>
            <a:r>
              <a:rPr lang="en-US" altLang="zh-CN"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Benchmark</a:t>
            </a:r>
          </a:p>
          <a:p>
            <a:pPr algn="just">
              <a:lnSpc>
                <a:spcPct val="150000"/>
              </a:lnSpc>
            </a:pP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835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866025" y="2979958"/>
            <a:ext cx="3416320" cy="646331"/>
          </a:xfrm>
          <a:prstGeom prst="rect">
            <a:avLst/>
          </a:prstGeom>
        </p:spPr>
        <p:txBody>
          <a:bodyPr wrap="none">
            <a:spAutoFit/>
          </a:bodyPr>
          <a:lstStyle/>
          <a:p>
            <a:r>
              <a:rPr kumimoji="1" lang="zh-CN" altLang="en-US" sz="3600" b="1" dirty="0">
                <a:solidFill>
                  <a:srgbClr val="157E9F"/>
                </a:solidFill>
                <a:latin typeface="方正清刻本悦宋简体" panose="02000000000000000000" pitchFamily="2" charset="-122"/>
                <a:ea typeface="方正清刻本悦宋简体" panose="02000000000000000000" pitchFamily="2" charset="-122"/>
              </a:rPr>
              <a:t>感谢大家的聆听</a:t>
            </a:r>
          </a:p>
        </p:txBody>
      </p:sp>
      <p:cxnSp>
        <p:nvCxnSpPr>
          <p:cNvPr id="69" name="直接连接符 68"/>
          <p:cNvCxnSpPr/>
          <p:nvPr/>
        </p:nvCxnSpPr>
        <p:spPr>
          <a:xfrm>
            <a:off x="3981637" y="2970377"/>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25623" y="3667181"/>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818391" y="310334"/>
            <a:ext cx="1596904"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知识图谱补全</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3197"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Introduction</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23" y="1124186"/>
            <a:ext cx="4797704" cy="427778"/>
            <a:chOff x="4361263" y="1340462"/>
            <a:chExt cx="6328468"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6056231"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 Methods</a:t>
              </a:r>
              <a:endParaRPr lang="en-US" altLang="zh-CN" dirty="0">
                <a:solidFill>
                  <a:schemeClr val="bg2"/>
                </a:solidFill>
                <a:latin typeface="微软雅黑" pitchFamily="34" charset="-122"/>
                <a:ea typeface="微软雅黑" pitchFamily="34" charset="-122"/>
              </a:endParaRPr>
            </a:p>
          </p:txBody>
        </p:sp>
      </p:grpSp>
      <p:sp>
        <p:nvSpPr>
          <p:cNvPr id="45" name="圆角矩形 22">
            <a:extLst>
              <a:ext uri="{FF2B5EF4-FFF2-40B4-BE49-F238E27FC236}">
                <a16:creationId xmlns:a16="http://schemas.microsoft.com/office/drawing/2014/main" id="{232A0400-507D-454F-8F22-DDC2C9A15BD2}"/>
              </a:ext>
            </a:extLst>
          </p:cNvPr>
          <p:cNvSpPr/>
          <p:nvPr/>
        </p:nvSpPr>
        <p:spPr>
          <a:xfrm>
            <a:off x="279393" y="3590934"/>
            <a:ext cx="1779693" cy="839871"/>
          </a:xfrm>
          <a:prstGeom prst="roundRect">
            <a:avLst/>
          </a:prstGeom>
          <a:solidFill>
            <a:srgbClr val="7D6FDD">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ysClr val="windowText" lastClr="000000"/>
                </a:solidFill>
                <a:latin typeface="Times New Roman" panose="02020603050405020304" pitchFamily="18" charset="0"/>
                <a:cs typeface="Times New Roman" panose="02020603050405020304" pitchFamily="18" charset="0"/>
              </a:rPr>
              <a:t>Knowledge Graph Completion</a:t>
            </a:r>
          </a:p>
        </p:txBody>
      </p:sp>
      <p:sp>
        <p:nvSpPr>
          <p:cNvPr id="46" name="圆角矩形 26">
            <a:extLst>
              <a:ext uri="{FF2B5EF4-FFF2-40B4-BE49-F238E27FC236}">
                <a16:creationId xmlns:a16="http://schemas.microsoft.com/office/drawing/2014/main" id="{4E14A3EC-36A8-49E6-8FB4-EB1027E72396}"/>
              </a:ext>
            </a:extLst>
          </p:cNvPr>
          <p:cNvSpPr/>
          <p:nvPr/>
        </p:nvSpPr>
        <p:spPr>
          <a:xfrm>
            <a:off x="930910" y="2094200"/>
            <a:ext cx="2102727" cy="594500"/>
          </a:xfrm>
          <a:prstGeom prst="roundRect">
            <a:avLst/>
          </a:prstGeom>
          <a:solidFill>
            <a:schemeClr val="accent4">
              <a:alpha val="482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ysClr val="windowText" lastClr="000000"/>
                </a:solidFill>
                <a:latin typeface="Times New Roman" panose="02020603050405020304" pitchFamily="18" charset="0"/>
                <a:cs typeface="Times New Roman" panose="02020603050405020304" pitchFamily="18" charset="0"/>
              </a:rPr>
              <a:t>Embedding-based Ranking</a:t>
            </a:r>
            <a:endParaRPr kumimoji="1" lang="zh-CN" altLang="en-US" sz="1600" dirty="0">
              <a:solidFill>
                <a:sysClr val="windowText" lastClr="000000"/>
              </a:solidFill>
              <a:latin typeface="Times New Roman" panose="02020603050405020304" pitchFamily="18" charset="0"/>
              <a:cs typeface="Times New Roman" panose="02020603050405020304" pitchFamily="18" charset="0"/>
            </a:endParaRPr>
          </a:p>
        </p:txBody>
      </p:sp>
      <p:sp>
        <p:nvSpPr>
          <p:cNvPr id="47" name="圆角矩形 27">
            <a:extLst>
              <a:ext uri="{FF2B5EF4-FFF2-40B4-BE49-F238E27FC236}">
                <a16:creationId xmlns:a16="http://schemas.microsoft.com/office/drawing/2014/main" id="{2BE38243-7A06-4527-BF32-F781B4C5E9A4}"/>
              </a:ext>
            </a:extLst>
          </p:cNvPr>
          <p:cNvSpPr/>
          <p:nvPr/>
        </p:nvSpPr>
        <p:spPr>
          <a:xfrm>
            <a:off x="2738595" y="3077925"/>
            <a:ext cx="1699866" cy="583445"/>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ysClr val="windowText" lastClr="000000"/>
                </a:solidFill>
                <a:latin typeface="Times New Roman" panose="02020603050405020304" pitchFamily="18" charset="0"/>
                <a:cs typeface="Times New Roman" panose="02020603050405020304" pitchFamily="18" charset="0"/>
              </a:rPr>
              <a:t>Rule-based Reasoning</a:t>
            </a:r>
            <a:endParaRPr kumimoji="1" lang="zh-CN" altLang="en-US" sz="1600" dirty="0">
              <a:solidFill>
                <a:sysClr val="windowText" lastClr="000000"/>
              </a:solidFill>
              <a:latin typeface="Times New Roman" panose="02020603050405020304" pitchFamily="18" charset="0"/>
              <a:cs typeface="Times New Roman" panose="02020603050405020304" pitchFamily="18" charset="0"/>
            </a:endParaRPr>
          </a:p>
        </p:txBody>
      </p:sp>
      <p:sp>
        <p:nvSpPr>
          <p:cNvPr id="48" name="圆角矩形 28">
            <a:extLst>
              <a:ext uri="{FF2B5EF4-FFF2-40B4-BE49-F238E27FC236}">
                <a16:creationId xmlns:a16="http://schemas.microsoft.com/office/drawing/2014/main" id="{8AB2A404-868C-4A9D-AC71-9905C1A90166}"/>
              </a:ext>
            </a:extLst>
          </p:cNvPr>
          <p:cNvSpPr/>
          <p:nvPr/>
        </p:nvSpPr>
        <p:spPr>
          <a:xfrm>
            <a:off x="2602670" y="4339375"/>
            <a:ext cx="2162961" cy="583444"/>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ysClr val="windowText" lastClr="000000"/>
                </a:solidFill>
                <a:latin typeface="Times New Roman" panose="02020603050405020304" pitchFamily="18" charset="0"/>
                <a:cs typeface="Times New Roman" panose="02020603050405020304" pitchFamily="18" charset="0"/>
              </a:rPr>
              <a:t>Path-based Reasoning</a:t>
            </a:r>
            <a:endParaRPr kumimoji="1" lang="zh-CN" altLang="en-US" sz="1600" dirty="0">
              <a:solidFill>
                <a:sysClr val="windowText" lastClr="000000"/>
              </a:solidFill>
              <a:latin typeface="Times New Roman" panose="02020603050405020304" pitchFamily="18" charset="0"/>
              <a:cs typeface="Times New Roman" panose="02020603050405020304" pitchFamily="18" charset="0"/>
            </a:endParaRPr>
          </a:p>
        </p:txBody>
      </p:sp>
      <p:sp>
        <p:nvSpPr>
          <p:cNvPr id="49" name="圆角矩形 29">
            <a:extLst>
              <a:ext uri="{FF2B5EF4-FFF2-40B4-BE49-F238E27FC236}">
                <a16:creationId xmlns:a16="http://schemas.microsoft.com/office/drawing/2014/main" id="{E465B394-EC90-4245-BC68-1E117F781BF6}"/>
              </a:ext>
            </a:extLst>
          </p:cNvPr>
          <p:cNvSpPr/>
          <p:nvPr/>
        </p:nvSpPr>
        <p:spPr>
          <a:xfrm>
            <a:off x="1253944" y="5379553"/>
            <a:ext cx="2102727" cy="594500"/>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ysClr val="windowText" lastClr="000000"/>
                </a:solidFill>
                <a:latin typeface="Times New Roman" panose="02020603050405020304" pitchFamily="18" charset="0"/>
                <a:cs typeface="Times New Roman" panose="02020603050405020304" pitchFamily="18" charset="0"/>
              </a:rPr>
              <a:t>Meta Relational Learning</a:t>
            </a:r>
            <a:endParaRPr kumimoji="1" lang="zh-CN" altLang="en-US" sz="1600" dirty="0">
              <a:solidFill>
                <a:sysClr val="windowText" lastClr="000000"/>
              </a:solidFill>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CED92B82-9726-44DD-985C-945D0E540A97}"/>
              </a:ext>
            </a:extLst>
          </p:cNvPr>
          <p:cNvCxnSpPr>
            <a:stCxn id="45" idx="0"/>
            <a:endCxn id="46" idx="2"/>
          </p:cNvCxnSpPr>
          <p:nvPr/>
        </p:nvCxnSpPr>
        <p:spPr>
          <a:xfrm flipV="1">
            <a:off x="1169240" y="2688700"/>
            <a:ext cx="813034" cy="902234"/>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11242DA-CE16-4ACD-8FD3-D03330C71F1C}"/>
              </a:ext>
            </a:extLst>
          </p:cNvPr>
          <p:cNvCxnSpPr>
            <a:stCxn id="45" idx="3"/>
            <a:endCxn id="47" idx="1"/>
          </p:cNvCxnSpPr>
          <p:nvPr/>
        </p:nvCxnSpPr>
        <p:spPr>
          <a:xfrm flipV="1">
            <a:off x="2059086" y="3369648"/>
            <a:ext cx="679509" cy="64122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72C601E-A6DD-4719-8D1E-4BF9120B07CE}"/>
              </a:ext>
            </a:extLst>
          </p:cNvPr>
          <p:cNvCxnSpPr>
            <a:stCxn id="45" idx="3"/>
            <a:endCxn id="48" idx="1"/>
          </p:cNvCxnSpPr>
          <p:nvPr/>
        </p:nvCxnSpPr>
        <p:spPr>
          <a:xfrm>
            <a:off x="2059086" y="4010870"/>
            <a:ext cx="543584" cy="62022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24D5F37-5F12-48BC-B3EA-6182E06F75F5}"/>
              </a:ext>
            </a:extLst>
          </p:cNvPr>
          <p:cNvCxnSpPr>
            <a:stCxn id="45" idx="2"/>
            <a:endCxn id="49" idx="0"/>
          </p:cNvCxnSpPr>
          <p:nvPr/>
        </p:nvCxnSpPr>
        <p:spPr>
          <a:xfrm>
            <a:off x="1169240" y="4430805"/>
            <a:ext cx="1136068" cy="94874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467562C9-CBFE-40AE-B003-BEE15FE730B7}"/>
              </a:ext>
            </a:extLst>
          </p:cNvPr>
          <p:cNvPicPr>
            <a:picLocks noChangeAspect="1"/>
          </p:cNvPicPr>
          <p:nvPr/>
        </p:nvPicPr>
        <p:blipFill>
          <a:blip r:embed="rId3"/>
          <a:stretch>
            <a:fillRect/>
          </a:stretch>
        </p:blipFill>
        <p:spPr>
          <a:xfrm>
            <a:off x="4813330" y="1928585"/>
            <a:ext cx="7381338" cy="3416652"/>
          </a:xfrm>
          <a:prstGeom prst="rect">
            <a:avLst/>
          </a:prstGeom>
        </p:spPr>
      </p:pic>
      <p:sp>
        <p:nvSpPr>
          <p:cNvPr id="61" name="文本框 60">
            <a:extLst>
              <a:ext uri="{FF2B5EF4-FFF2-40B4-BE49-F238E27FC236}">
                <a16:creationId xmlns:a16="http://schemas.microsoft.com/office/drawing/2014/main" id="{EB856157-8252-402D-AC8C-CBF9AF3C620E}"/>
              </a:ext>
            </a:extLst>
          </p:cNvPr>
          <p:cNvSpPr txBox="1"/>
          <p:nvPr/>
        </p:nvSpPr>
        <p:spPr>
          <a:xfrm>
            <a:off x="7102189" y="5491757"/>
            <a:ext cx="4013224" cy="406137"/>
          </a:xfrm>
          <a:prstGeom prst="rect">
            <a:avLst/>
          </a:prstGeom>
          <a:noFill/>
        </p:spPr>
        <p:txBody>
          <a:bodyPr wrap="square" rtlCol="0">
            <a:spAutoFit/>
          </a:bodyPr>
          <a:lstStyle/>
          <a:p>
            <a:pPr algn="ctr">
              <a:lnSpc>
                <a:spcPct val="125000"/>
              </a:lnSpc>
            </a:pPr>
            <a:r>
              <a:rPr lang="en-US" altLang="zh-CN" dirty="0">
                <a:latin typeface="Times New Roman" panose="02020603050405020304" pitchFamily="18" charset="0"/>
                <a:ea typeface="Songti SC" panose="02010600040101010101" pitchFamily="2" charset="-122"/>
                <a:cs typeface="Times New Roman" panose="02020603050405020304" pitchFamily="18" charset="0"/>
              </a:rPr>
              <a:t>Embedding-based Methods</a:t>
            </a:r>
          </a:p>
        </p:txBody>
      </p:sp>
    </p:spTree>
    <p:extLst>
      <p:ext uri="{BB962C8B-B14F-4D97-AF65-F5344CB8AC3E}">
        <p14:creationId xmlns:p14="http://schemas.microsoft.com/office/powerpoint/2010/main" val="167418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340011" y="3105834"/>
            <a:ext cx="4896602"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Contextualized KGC</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2</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92284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9" y="1124186"/>
            <a:ext cx="11118856" cy="427778"/>
            <a:chOff x="4361263" y="1340462"/>
            <a:chExt cx="14666465"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4394229"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End-to-end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Structure-Aware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Convolutional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Base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(AAAI-19)</a:t>
              </a:r>
            </a:p>
          </p:txBody>
        </p:sp>
      </p:grpSp>
      <p:sp>
        <p:nvSpPr>
          <p:cNvPr id="11" name="矩形 10">
            <a:extLst>
              <a:ext uri="{FF2B5EF4-FFF2-40B4-BE49-F238E27FC236}">
                <a16:creationId xmlns:a16="http://schemas.microsoft.com/office/drawing/2014/main" id="{52BA826F-3D0C-8940-8F96-E666D215F1DB}"/>
              </a:ext>
            </a:extLst>
          </p:cNvPr>
          <p:cNvSpPr/>
          <p:nvPr/>
        </p:nvSpPr>
        <p:spPr>
          <a:xfrm>
            <a:off x="930905" y="2026469"/>
            <a:ext cx="5000768" cy="419839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之前模型忽略了知识库的</a:t>
            </a:r>
            <a:r>
              <a:rPr lang="zh-CN" altLang="en-US" dirty="0">
                <a:solidFill>
                  <a:srgbClr val="00B0F0"/>
                </a:solidFill>
                <a:latin typeface="Microsoft YaHei" panose="020B0503020204020204" pitchFamily="34" charset="-122"/>
                <a:ea typeface="Microsoft YaHei" panose="020B0503020204020204" pitchFamily="34" charset="-122"/>
              </a:rPr>
              <a:t>空间结构</a:t>
            </a:r>
            <a:r>
              <a:rPr lang="zh-CN" altLang="en-US" dirty="0">
                <a:solidFill>
                  <a:schemeClr val="tx1"/>
                </a:solidFill>
                <a:latin typeface="Microsoft YaHei" panose="020B0503020204020204" pitchFamily="34" charset="-122"/>
                <a:ea typeface="Microsoft YaHei" panose="020B0503020204020204" pitchFamily="34" charset="-122"/>
              </a:rPr>
              <a:t>信息  并且是</a:t>
            </a:r>
            <a:r>
              <a:rPr lang="en-US" altLang="zh-CN" dirty="0" err="1">
                <a:solidFill>
                  <a:srgbClr val="00B0F0"/>
                </a:solidFill>
                <a:latin typeface="Microsoft YaHei" panose="020B0503020204020204" pitchFamily="34" charset="-122"/>
                <a:ea typeface="Microsoft YaHei" panose="020B0503020204020204" pitchFamily="34" charset="-122"/>
              </a:rPr>
              <a:t>Transductive</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Learning</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GCN(Message</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Passing)</a:t>
            </a:r>
            <a:r>
              <a:rPr lang="zh-CN" altLang="en-US" dirty="0">
                <a:solidFill>
                  <a:schemeClr val="tx1"/>
                </a:solidFill>
                <a:latin typeface="Microsoft YaHei" panose="020B0503020204020204" pitchFamily="34" charset="-122"/>
                <a:ea typeface="Microsoft YaHei" panose="020B0503020204020204" pitchFamily="34" charset="-122"/>
              </a:rPr>
              <a:t>在建模图数据的空间结构效果显著。</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设计一个</a:t>
            </a:r>
            <a:r>
              <a:rPr lang="zh-CN" altLang="en-US" dirty="0">
                <a:solidFill>
                  <a:srgbClr val="00B0F0"/>
                </a:solidFill>
                <a:latin typeface="Microsoft YaHei" panose="020B0503020204020204" pitchFamily="34" charset="-122"/>
                <a:ea typeface="Microsoft YaHei" panose="020B0503020204020204" pitchFamily="34" charset="-122"/>
              </a:rPr>
              <a:t>带有权重的</a:t>
            </a:r>
            <a:r>
              <a:rPr lang="en-US" altLang="zh-CN" dirty="0">
                <a:solidFill>
                  <a:srgbClr val="00B0F0"/>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来编码图谱的空间结构信息，然后采用传统的</a:t>
            </a:r>
            <a:r>
              <a:rPr lang="en-US" altLang="zh-CN" dirty="0">
                <a:solidFill>
                  <a:schemeClr val="tx1"/>
                </a:solidFill>
                <a:latin typeface="Microsoft YaHei" panose="020B0503020204020204" pitchFamily="34" charset="-122"/>
                <a:ea typeface="Microsoft YaHei" panose="020B0503020204020204" pitchFamily="34" charset="-122"/>
              </a:rPr>
              <a:t>KGE</a:t>
            </a:r>
            <a:r>
              <a:rPr lang="zh-CN" altLang="en-US" dirty="0">
                <a:solidFill>
                  <a:schemeClr val="tx1"/>
                </a:solidFill>
                <a:latin typeface="Microsoft YaHei" panose="020B0503020204020204" pitchFamily="34" charset="-122"/>
                <a:ea typeface="Microsoft YaHei" panose="020B0503020204020204" pitchFamily="34" charset="-122"/>
              </a:rPr>
              <a:t>模型做解码器。</a:t>
            </a:r>
            <a:endParaRPr lang="en-US" altLang="zh-CN" dirty="0">
              <a:solidFill>
                <a:schemeClr val="tx1"/>
              </a:solidFill>
              <a:latin typeface="Microsoft YaHei" panose="020B0503020204020204" pitchFamily="34" charset="-122"/>
              <a:ea typeface="Microsoft YaHei" panose="020B0503020204020204" pitchFamily="34" charset="-122"/>
            </a:endParaRPr>
          </a:p>
          <a:p>
            <a:pPr algn="just">
              <a:lnSpc>
                <a:spcPct val="150000"/>
              </a:lnSpc>
            </a:pP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EA11272-17FB-4141-9F06-4FA5CD970938}"/>
              </a:ext>
            </a:extLst>
          </p:cNvPr>
          <p:cNvPicPr>
            <a:picLocks noChangeAspect="1"/>
          </p:cNvPicPr>
          <p:nvPr/>
        </p:nvPicPr>
        <p:blipFill>
          <a:blip r:embed="rId3"/>
          <a:stretch>
            <a:fillRect/>
          </a:stretch>
        </p:blipFill>
        <p:spPr>
          <a:xfrm>
            <a:off x="6459621" y="1551964"/>
            <a:ext cx="5589256" cy="3276861"/>
          </a:xfrm>
          <a:prstGeom prst="rect">
            <a:avLst/>
          </a:prstGeom>
        </p:spPr>
      </p:pic>
      <p:pic>
        <p:nvPicPr>
          <p:cNvPr id="4" name="图片 3">
            <a:extLst>
              <a:ext uri="{FF2B5EF4-FFF2-40B4-BE49-F238E27FC236}">
                <a16:creationId xmlns:a16="http://schemas.microsoft.com/office/drawing/2014/main" id="{F94538C2-1576-9445-A896-04C919484127}"/>
              </a:ext>
            </a:extLst>
          </p:cNvPr>
          <p:cNvPicPr>
            <a:picLocks noChangeAspect="1"/>
          </p:cNvPicPr>
          <p:nvPr/>
        </p:nvPicPr>
        <p:blipFill>
          <a:blip r:embed="rId4"/>
          <a:stretch>
            <a:fillRect/>
          </a:stretch>
        </p:blipFill>
        <p:spPr>
          <a:xfrm>
            <a:off x="8177567" y="4856244"/>
            <a:ext cx="2171700" cy="787400"/>
          </a:xfrm>
          <a:prstGeom prst="rect">
            <a:avLst/>
          </a:prstGeom>
        </p:spPr>
      </p:pic>
      <p:pic>
        <p:nvPicPr>
          <p:cNvPr id="5" name="图片 4">
            <a:extLst>
              <a:ext uri="{FF2B5EF4-FFF2-40B4-BE49-F238E27FC236}">
                <a16:creationId xmlns:a16="http://schemas.microsoft.com/office/drawing/2014/main" id="{87D69A91-7B82-E547-8D54-43C116C42856}"/>
              </a:ext>
            </a:extLst>
          </p:cNvPr>
          <p:cNvPicPr>
            <a:picLocks noChangeAspect="1"/>
          </p:cNvPicPr>
          <p:nvPr/>
        </p:nvPicPr>
        <p:blipFill>
          <a:blip r:embed="rId5"/>
          <a:stretch>
            <a:fillRect/>
          </a:stretch>
        </p:blipFill>
        <p:spPr>
          <a:xfrm>
            <a:off x="8177567" y="5778783"/>
            <a:ext cx="2171700" cy="558800"/>
          </a:xfrm>
          <a:prstGeom prst="rect">
            <a:avLst/>
          </a:prstGeom>
        </p:spPr>
      </p:pic>
      <p:sp>
        <p:nvSpPr>
          <p:cNvPr id="15" name="矩形 14">
            <a:extLst>
              <a:ext uri="{FF2B5EF4-FFF2-40B4-BE49-F238E27FC236}">
                <a16:creationId xmlns:a16="http://schemas.microsoft.com/office/drawing/2014/main" id="{434582BA-869A-E84D-8C1A-5AD80615C62B}"/>
              </a:ext>
            </a:extLst>
          </p:cNvPr>
          <p:cNvSpPr/>
          <p:nvPr/>
        </p:nvSpPr>
        <p:spPr>
          <a:xfrm>
            <a:off x="4746147" y="303522"/>
            <a:ext cx="223810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GCN-Based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Tree>
    <p:extLst>
      <p:ext uri="{BB962C8B-B14F-4D97-AF65-F5344CB8AC3E}">
        <p14:creationId xmlns:p14="http://schemas.microsoft.com/office/powerpoint/2010/main" val="180689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9" y="1124186"/>
            <a:ext cx="11118856" cy="427778"/>
            <a:chOff x="4361263" y="1340462"/>
            <a:chExt cx="14666465"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14394229"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End-to-end</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Structure-Aware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Convolutional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Networks</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for</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Knowledge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Base</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Completion</a:t>
              </a:r>
              <a:r>
                <a:rPr lang="en-US" altLang="zh-CN" dirty="0">
                  <a:solidFill>
                    <a:srgbClr val="00B0F0"/>
                  </a:solidFill>
                  <a:latin typeface="微软雅黑" pitchFamily="34" charset="-122"/>
                  <a:ea typeface="微软雅黑" pitchFamily="34" charset="-122"/>
                </a:rPr>
                <a:t>(AAAI-19)</a:t>
              </a:r>
            </a:p>
          </p:txBody>
        </p:sp>
      </p:grpSp>
      <p:pic>
        <p:nvPicPr>
          <p:cNvPr id="7" name="图片 6">
            <a:extLst>
              <a:ext uri="{FF2B5EF4-FFF2-40B4-BE49-F238E27FC236}">
                <a16:creationId xmlns:a16="http://schemas.microsoft.com/office/drawing/2014/main" id="{1E1BF48E-013E-9341-BE39-3441C0CB0F10}"/>
              </a:ext>
            </a:extLst>
          </p:cNvPr>
          <p:cNvPicPr>
            <a:picLocks noChangeAspect="1"/>
          </p:cNvPicPr>
          <p:nvPr/>
        </p:nvPicPr>
        <p:blipFill>
          <a:blip r:embed="rId3"/>
          <a:stretch>
            <a:fillRect/>
          </a:stretch>
        </p:blipFill>
        <p:spPr>
          <a:xfrm>
            <a:off x="1553348" y="1673594"/>
            <a:ext cx="9085304" cy="4810461"/>
          </a:xfrm>
          <a:prstGeom prst="rect">
            <a:avLst/>
          </a:prstGeom>
        </p:spPr>
      </p:pic>
      <p:sp>
        <p:nvSpPr>
          <p:cNvPr id="17" name="矩形 16">
            <a:extLst>
              <a:ext uri="{FF2B5EF4-FFF2-40B4-BE49-F238E27FC236}">
                <a16:creationId xmlns:a16="http://schemas.microsoft.com/office/drawing/2014/main" id="{A93ACBA6-6EB2-5247-88EF-5B838C4AD7E7}"/>
              </a:ext>
            </a:extLst>
          </p:cNvPr>
          <p:cNvSpPr/>
          <p:nvPr/>
        </p:nvSpPr>
        <p:spPr>
          <a:xfrm>
            <a:off x="4746147" y="303522"/>
            <a:ext cx="223810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GCN-Based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Tree>
    <p:extLst>
      <p:ext uri="{BB962C8B-B14F-4D97-AF65-F5344CB8AC3E}">
        <p14:creationId xmlns:p14="http://schemas.microsoft.com/office/powerpoint/2010/main" val="49596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163132" y="252859"/>
            <a:ext cx="8028870"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5287879" y="310334"/>
            <a:ext cx="184721" cy="369328"/>
          </a:xfrm>
          <a:prstGeom prst="rect">
            <a:avLst/>
          </a:prstGeom>
        </p:spPr>
        <p:txBody>
          <a:bodyPr wrap="none" lIns="91436" tIns="45718" rIns="91436" bIns="45718">
            <a:spAutoFit/>
          </a:bodyPr>
          <a:lstStyle/>
          <a:p>
            <a:pPr algn="ct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537857" y="141021"/>
            <a:ext cx="356950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Contextualized KGC</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24518" y="1124186"/>
            <a:ext cx="6582358" cy="427778"/>
            <a:chOff x="4361263" y="1340462"/>
            <a:chExt cx="8682539" cy="19937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1993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40462"/>
              <a:ext cx="8410303" cy="194519"/>
            </a:xfrm>
            <a:prstGeom prst="rect">
              <a:avLst/>
            </a:prstGeom>
            <a:noFill/>
          </p:spPr>
          <p:txBody>
            <a:bodyPr wrap="none" lIns="91438" tIns="45719" rIns="91438" bIns="45719" rtlCol="0">
              <a:spAutoFit/>
            </a:bodyPr>
            <a:lstStyle/>
            <a:p>
              <a:pPr>
                <a:lnSpc>
                  <a:spcPct val="130000"/>
                </a:lnSpc>
              </a:pPr>
              <a:r>
                <a:rPr lang="en-US" altLang="zh-CN" dirty="0">
                  <a:solidFill>
                    <a:schemeClr val="tx2"/>
                  </a:solidFill>
                  <a:latin typeface="微软雅黑" pitchFamily="34" charset="-122"/>
                  <a:ea typeface="微软雅黑" pitchFamily="34" charset="-122"/>
                </a:rPr>
                <a:t>Multi-Hop</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Attention</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Graph</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Neural</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Networks</a:t>
              </a:r>
              <a:r>
                <a:rPr lang="en-US" altLang="zh-CN" dirty="0">
                  <a:solidFill>
                    <a:srgbClr val="00B0F0"/>
                  </a:solidFill>
                  <a:latin typeface="微软雅黑" pitchFamily="34" charset="-122"/>
                  <a:ea typeface="微软雅黑" pitchFamily="34" charset="-122"/>
                </a:rPr>
                <a:t>(ICLR</a:t>
              </a:r>
              <a:r>
                <a:rPr lang="zh-CN" altLang="en-US" dirty="0">
                  <a:solidFill>
                    <a:srgbClr val="00B0F0"/>
                  </a:solidFill>
                  <a:latin typeface="微软雅黑" pitchFamily="34" charset="-122"/>
                  <a:ea typeface="微软雅黑" pitchFamily="34" charset="-122"/>
                </a:rPr>
                <a:t> </a:t>
              </a:r>
              <a:r>
                <a:rPr lang="en-US" altLang="zh-CN" dirty="0">
                  <a:solidFill>
                    <a:srgbClr val="00B0F0"/>
                  </a:solidFill>
                  <a:latin typeface="微软雅黑" pitchFamily="34" charset="-122"/>
                  <a:ea typeface="微软雅黑" pitchFamily="34" charset="-122"/>
                </a:rPr>
                <a:t>2021)</a:t>
              </a:r>
            </a:p>
          </p:txBody>
        </p:sp>
      </p:grpSp>
      <p:sp>
        <p:nvSpPr>
          <p:cNvPr id="12" name="矩形 11">
            <a:extLst>
              <a:ext uri="{FF2B5EF4-FFF2-40B4-BE49-F238E27FC236}">
                <a16:creationId xmlns:a16="http://schemas.microsoft.com/office/drawing/2014/main" id="{42EC4997-83A0-3447-827E-A5C8041CE351}"/>
              </a:ext>
            </a:extLst>
          </p:cNvPr>
          <p:cNvSpPr/>
          <p:nvPr/>
        </p:nvSpPr>
        <p:spPr>
          <a:xfrm>
            <a:off x="4746147" y="303522"/>
            <a:ext cx="223810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GCN-Based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pic>
        <p:nvPicPr>
          <p:cNvPr id="3" name="图片 2">
            <a:extLst>
              <a:ext uri="{FF2B5EF4-FFF2-40B4-BE49-F238E27FC236}">
                <a16:creationId xmlns:a16="http://schemas.microsoft.com/office/drawing/2014/main" id="{E2895174-2EA8-EC4F-8F97-B04BD35A4575}"/>
              </a:ext>
            </a:extLst>
          </p:cNvPr>
          <p:cNvPicPr>
            <a:picLocks noChangeAspect="1"/>
          </p:cNvPicPr>
          <p:nvPr/>
        </p:nvPicPr>
        <p:blipFill>
          <a:blip r:embed="rId3"/>
          <a:stretch>
            <a:fillRect/>
          </a:stretch>
        </p:blipFill>
        <p:spPr>
          <a:xfrm>
            <a:off x="7239453" y="2612224"/>
            <a:ext cx="4460210" cy="2654887"/>
          </a:xfrm>
          <a:prstGeom prst="rect">
            <a:avLst/>
          </a:prstGeom>
        </p:spPr>
      </p:pic>
      <p:sp>
        <p:nvSpPr>
          <p:cNvPr id="15" name="矩形 14">
            <a:extLst>
              <a:ext uri="{FF2B5EF4-FFF2-40B4-BE49-F238E27FC236}">
                <a16:creationId xmlns:a16="http://schemas.microsoft.com/office/drawing/2014/main" id="{4832F78B-BDD2-CE4D-AF61-9085573E9BCB}"/>
              </a:ext>
            </a:extLst>
          </p:cNvPr>
          <p:cNvSpPr/>
          <p:nvPr/>
        </p:nvSpPr>
        <p:spPr>
          <a:xfrm>
            <a:off x="930904" y="1769559"/>
            <a:ext cx="5835656" cy="461389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动机：</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以往的基于</a:t>
            </a:r>
            <a:r>
              <a:rPr lang="en-US" altLang="zh-CN" dirty="0">
                <a:solidFill>
                  <a:schemeClr val="tx1"/>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的模型想要获取</a:t>
            </a:r>
            <a:r>
              <a:rPr lang="zh-CN" altLang="en-US" dirty="0">
                <a:solidFill>
                  <a:srgbClr val="00B0F0"/>
                </a:solidFill>
                <a:latin typeface="Microsoft YaHei" panose="020B0503020204020204" pitchFamily="34" charset="-122"/>
                <a:ea typeface="Microsoft YaHei" panose="020B0503020204020204" pitchFamily="34" charset="-122"/>
              </a:rPr>
              <a:t>多跳节点的上下文信息</a:t>
            </a:r>
            <a:r>
              <a:rPr lang="zh-CN" altLang="en-US" dirty="0">
                <a:solidFill>
                  <a:schemeClr val="tx1"/>
                </a:solidFill>
                <a:latin typeface="Microsoft YaHei" panose="020B0503020204020204" pitchFamily="34" charset="-122"/>
                <a:ea typeface="Microsoft YaHei" panose="020B0503020204020204" pitchFamily="34" charset="-122"/>
              </a:rPr>
              <a:t>一般是通过</a:t>
            </a:r>
            <a:r>
              <a:rPr lang="zh-CN" altLang="en-US" dirty="0">
                <a:solidFill>
                  <a:srgbClr val="00B0F0"/>
                </a:solidFill>
                <a:latin typeface="Microsoft YaHei" panose="020B0503020204020204" pitchFamily="34" charset="-122"/>
                <a:ea typeface="Microsoft YaHei" panose="020B0503020204020204" pitchFamily="34" charset="-122"/>
              </a:rPr>
              <a:t>堆叠</a:t>
            </a:r>
            <a:r>
              <a:rPr lang="en-US" altLang="zh-CN" dirty="0">
                <a:solidFill>
                  <a:srgbClr val="00B0F0"/>
                </a:solidFill>
                <a:latin typeface="Microsoft YaHei" panose="020B0503020204020204" pitchFamily="34" charset="-122"/>
                <a:ea typeface="Microsoft YaHei" panose="020B0503020204020204" pitchFamily="34" charset="-122"/>
              </a:rPr>
              <a:t>GCN</a:t>
            </a:r>
            <a:r>
              <a:rPr lang="zh-CN" altLang="en-US" dirty="0">
                <a:solidFill>
                  <a:srgbClr val="00B0F0"/>
                </a:solidFill>
                <a:latin typeface="Microsoft YaHei" panose="020B0503020204020204" pitchFamily="34" charset="-122"/>
                <a:ea typeface="Microsoft YaHei" panose="020B0503020204020204" pitchFamily="34" charset="-122"/>
              </a:rPr>
              <a:t>的层数</a:t>
            </a:r>
            <a:r>
              <a:rPr lang="zh-CN" altLang="en-US" dirty="0">
                <a:solidFill>
                  <a:schemeClr val="tx1"/>
                </a:solidFill>
                <a:latin typeface="Microsoft YaHei" panose="020B0503020204020204" pitchFamily="34" charset="-122"/>
                <a:ea typeface="Microsoft YaHei" panose="020B0503020204020204" pitchFamily="34" charset="-122"/>
              </a:rPr>
              <a:t>实现。</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随着</a:t>
            </a:r>
            <a:r>
              <a:rPr lang="en-US" altLang="zh-CN" dirty="0">
                <a:solidFill>
                  <a:schemeClr val="tx1"/>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的层数增加，很容易导致</a:t>
            </a:r>
            <a:r>
              <a:rPr lang="zh-CN" altLang="en-US" dirty="0">
                <a:solidFill>
                  <a:srgbClr val="00B0F0"/>
                </a:solidFill>
                <a:latin typeface="Microsoft YaHei" panose="020B0503020204020204" pitchFamily="34" charset="-122"/>
                <a:ea typeface="Microsoft YaHei" panose="020B0503020204020204" pitchFamily="34" charset="-122"/>
              </a:rPr>
              <a:t>过平滑现象</a:t>
            </a:r>
            <a:r>
              <a:rPr lang="zh-CN" altLang="en-US" dirty="0">
                <a:solidFill>
                  <a:schemeClr val="tx1"/>
                </a:solidFill>
                <a:latin typeface="Microsoft YaHei" panose="020B0503020204020204" pitchFamily="34" charset="-122"/>
                <a:ea typeface="Microsoft YaHei" panose="020B0503020204020204" pitchFamily="34" charset="-122"/>
              </a:rPr>
              <a:t>，实验结果表明</a:t>
            </a:r>
            <a:r>
              <a:rPr lang="en-US" altLang="zh-CN" dirty="0">
                <a:solidFill>
                  <a:schemeClr val="tx1"/>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的层数一般是</a:t>
            </a:r>
            <a:r>
              <a:rPr lang="zh-CN" altLang="en-US" dirty="0">
                <a:solidFill>
                  <a:srgbClr val="00B0F0"/>
                </a:solidFill>
                <a:latin typeface="Microsoft YaHei" panose="020B0503020204020204" pitchFamily="34" charset="-122"/>
                <a:ea typeface="Microsoft YaHei" panose="020B0503020204020204" pitchFamily="34" charset="-122"/>
              </a:rPr>
              <a:t>设置为</a:t>
            </a:r>
            <a:r>
              <a:rPr lang="en-US" altLang="zh-CN" dirty="0">
                <a:solidFill>
                  <a:srgbClr val="00B0F0"/>
                </a:solidFill>
                <a:latin typeface="Microsoft YaHei" panose="020B0503020204020204" pitchFamily="34" charset="-122"/>
                <a:ea typeface="Microsoft YaHei" panose="020B0503020204020204" pitchFamily="34" charset="-122"/>
              </a:rPr>
              <a:t>2</a:t>
            </a:r>
            <a:r>
              <a:rPr lang="zh-CN" altLang="en-US" dirty="0">
                <a:solidFill>
                  <a:srgbClr val="00B0F0"/>
                </a:solidFill>
                <a:latin typeface="Microsoft YaHei" panose="020B0503020204020204" pitchFamily="34" charset="-122"/>
                <a:ea typeface="Microsoft YaHei" panose="020B0503020204020204" pitchFamily="34" charset="-122"/>
              </a:rPr>
              <a:t>层</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Self-attention</a:t>
            </a:r>
            <a:r>
              <a:rPr lang="zh-CN" altLang="en-US" dirty="0">
                <a:solidFill>
                  <a:schemeClr val="tx1"/>
                </a:solidFill>
                <a:latin typeface="Microsoft YaHei" panose="020B0503020204020204" pitchFamily="34" charset="-122"/>
                <a:ea typeface="Microsoft YaHei" panose="020B0503020204020204" pitchFamily="34" charset="-122"/>
              </a:rPr>
              <a:t>在</a:t>
            </a:r>
            <a:r>
              <a:rPr lang="en-US" altLang="zh-CN" dirty="0">
                <a:solidFill>
                  <a:schemeClr val="tx1"/>
                </a:solidFill>
                <a:latin typeface="Microsoft YaHei" panose="020B0503020204020204" pitchFamily="34" charset="-122"/>
                <a:ea typeface="Microsoft YaHei" panose="020B0503020204020204" pitchFamily="34" charset="-122"/>
              </a:rPr>
              <a:t>GNN</a:t>
            </a:r>
            <a:r>
              <a:rPr lang="zh-CN" altLang="en-US" dirty="0">
                <a:solidFill>
                  <a:schemeClr val="tx1"/>
                </a:solidFill>
                <a:latin typeface="Microsoft YaHei" panose="020B0503020204020204" pitchFamily="34" charset="-122"/>
                <a:ea typeface="Microsoft YaHei" panose="020B0503020204020204" pitchFamily="34" charset="-122"/>
              </a:rPr>
              <a:t>中取得</a:t>
            </a:r>
            <a:r>
              <a:rPr lang="en-US" altLang="zh-CN" dirty="0">
                <a:solidFill>
                  <a:schemeClr val="tx1"/>
                </a:solidFill>
                <a:latin typeface="Microsoft YaHei" panose="020B0503020204020204" pitchFamily="34" charset="-122"/>
                <a:ea typeface="Microsoft YaHei" panose="020B0503020204020204" pitchFamily="34" charset="-122"/>
              </a:rPr>
              <a:t>SOTA</a:t>
            </a:r>
            <a:r>
              <a:rPr lang="zh-CN" altLang="en-US" dirty="0">
                <a:solidFill>
                  <a:schemeClr val="tx1"/>
                </a:solidFill>
                <a:latin typeface="Microsoft YaHei" panose="020B0503020204020204" pitchFamily="34" charset="-122"/>
                <a:ea typeface="Microsoft YaHei" panose="020B0503020204020204" pitchFamily="34" charset="-122"/>
              </a:rPr>
              <a:t>的效果，但是它只对相连的节点计算</a:t>
            </a:r>
            <a:r>
              <a:rPr lang="en-US" altLang="zh-CN" dirty="0">
                <a:solidFill>
                  <a:schemeClr val="tx1"/>
                </a:solidFill>
                <a:latin typeface="Microsoft YaHei" panose="020B0503020204020204" pitchFamily="34" charset="-122"/>
                <a:ea typeface="Microsoft YaHei" panose="020B0503020204020204" pitchFamily="34" charset="-122"/>
              </a:rPr>
              <a:t>attention</a:t>
            </a:r>
            <a:r>
              <a:rPr lang="zh-CN" altLang="en-US" dirty="0">
                <a:solidFill>
                  <a:schemeClr val="tx1"/>
                </a:solidFill>
                <a:latin typeface="Microsoft YaHei" panose="020B0503020204020204" pitchFamily="34" charset="-122"/>
                <a:ea typeface="Microsoft YaHei" panose="020B0503020204020204" pitchFamily="34" charset="-122"/>
              </a:rPr>
              <a:t>，并没有考虑多跳的节点。</a:t>
            </a:r>
            <a:endParaRPr lang="en-US" altLang="zh-CN" dirty="0">
              <a:solidFill>
                <a:schemeClr val="tx1"/>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chemeClr val="tx1"/>
                </a:solidFill>
                <a:latin typeface="Microsoft YaHei" panose="020B0503020204020204" pitchFamily="34" charset="-122"/>
                <a:ea typeface="Microsoft YaHei" panose="020B0503020204020204" pitchFamily="34" charset="-122"/>
              </a:rPr>
              <a:t>方法：</a:t>
            </a:r>
            <a:endParaRPr lang="en-US" altLang="zh-CN" b="1" dirty="0">
              <a:solidFill>
                <a:schemeClr val="tx1"/>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将相邻节点的</a:t>
            </a:r>
            <a:r>
              <a:rPr lang="en-US" altLang="zh-CN" dirty="0">
                <a:solidFill>
                  <a:schemeClr val="tx1"/>
                </a:solidFill>
                <a:latin typeface="Microsoft YaHei" panose="020B0503020204020204" pitchFamily="34" charset="-122"/>
                <a:ea typeface="Microsoft YaHei" panose="020B0503020204020204" pitchFamily="34" charset="-122"/>
              </a:rPr>
              <a:t>attention</a:t>
            </a:r>
            <a:r>
              <a:rPr lang="zh-CN" altLang="en-US" dirty="0">
                <a:solidFill>
                  <a:schemeClr val="tx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scores</a:t>
            </a:r>
            <a:r>
              <a:rPr lang="zh-CN" altLang="en-US" dirty="0">
                <a:solidFill>
                  <a:schemeClr val="tx1"/>
                </a:solidFill>
                <a:latin typeface="Microsoft YaHei" panose="020B0503020204020204" pitchFamily="34" charset="-122"/>
                <a:ea typeface="Microsoft YaHei" panose="020B0503020204020204" pitchFamily="34" charset="-122"/>
              </a:rPr>
              <a:t>进行扩散，相当于增加每层</a:t>
            </a:r>
            <a:r>
              <a:rPr lang="en-US" altLang="zh-CN" dirty="0">
                <a:solidFill>
                  <a:schemeClr val="tx1"/>
                </a:solidFill>
                <a:latin typeface="Microsoft YaHei" panose="020B0503020204020204" pitchFamily="34" charset="-122"/>
                <a:ea typeface="Microsoft YaHei" panose="020B0503020204020204" pitchFamily="34" charset="-122"/>
              </a:rPr>
              <a:t>GCN</a:t>
            </a:r>
            <a:r>
              <a:rPr lang="zh-CN" altLang="en-US" dirty="0">
                <a:solidFill>
                  <a:schemeClr val="tx1"/>
                </a:solidFill>
                <a:latin typeface="Microsoft YaHei" panose="020B0503020204020204" pitchFamily="34" charset="-122"/>
                <a:ea typeface="Microsoft YaHei" panose="020B0503020204020204" pitchFamily="34" charset="-122"/>
              </a:rPr>
              <a:t>的感受野。</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262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2083</TotalTime>
  <Words>2526</Words>
  <Application>Microsoft Office PowerPoint</Application>
  <PresentationFormat>宽屏</PresentationFormat>
  <Paragraphs>356</Paragraphs>
  <Slides>45</Slides>
  <Notes>45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7" baseType="lpstr">
      <vt:lpstr>Songti SC</vt:lpstr>
      <vt:lpstr>等线</vt:lpstr>
      <vt:lpstr>等线 Light</vt:lpstr>
      <vt:lpstr>方正清刻本悦宋简体</vt:lpstr>
      <vt:lpstr>Microsoft YaHei</vt:lpstr>
      <vt:lpstr>Microsoft YaHei</vt:lpstr>
      <vt:lpstr>Arial</vt:lpstr>
      <vt:lpstr>Cambria Math</vt:lpstr>
      <vt:lpstr>Times New Roman</vt:lpstr>
      <vt:lpstr>Wingdings</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刘奔</dc:creator>
  <cp:lastModifiedBy>刘奔</cp:lastModifiedBy>
  <cp:revision>79</cp:revision>
  <dcterms:created xsi:type="dcterms:W3CDTF">2020-11-13T07:38:35Z</dcterms:created>
  <dcterms:modified xsi:type="dcterms:W3CDTF">2020-11-15T09:11:58Z</dcterms:modified>
</cp:coreProperties>
</file>